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Lst>
  <p:sldSz cy="5143500" cx="9144000"/>
  <p:notesSz cx="6858000" cy="9144000"/>
  <p:embeddedFontLst>
    <p:embeddedFont>
      <p:font typeface="Average"/>
      <p:regular r:id="rId71"/>
    </p:embeddedFont>
    <p:embeddedFont>
      <p:font typeface="Oswald"/>
      <p:regular r:id="rId72"/>
      <p:bold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Oswald-bold.fntdata"/><Relationship Id="rId72" Type="http://schemas.openxmlformats.org/officeDocument/2006/relationships/font" Target="fonts/Oswald-regular.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Average-regular.fntdata"/><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Explicar a falha do Atari 2600</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9" name="Shape 3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5" name="Shape 3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3" name="Shape 4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9" name="Shape 4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0" name="Shape 420"/>
        <p:cNvGrpSpPr/>
        <p:nvPr/>
      </p:nvGrpSpPr>
      <p:grpSpPr>
        <a:xfrm>
          <a:off x="0" y="0"/>
          <a:ext cx="0" cy="0"/>
          <a:chOff x="0" y="0"/>
          <a:chExt cx="0" cy="0"/>
        </a:xfrm>
      </p:grpSpPr>
      <p:sp>
        <p:nvSpPr>
          <p:cNvPr id="421" name="Shape 4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2" name="Shape 4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9" name="Shape 4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7" name="Shape 4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3" name="Shape 443"/>
        <p:cNvGrpSpPr/>
        <p:nvPr/>
      </p:nvGrpSpPr>
      <p:grpSpPr>
        <a:xfrm>
          <a:off x="0" y="0"/>
          <a:ext cx="0" cy="0"/>
          <a:chOff x="0" y="0"/>
          <a:chExt cx="0" cy="0"/>
        </a:xfrm>
      </p:grpSpPr>
      <p:sp>
        <p:nvSpPr>
          <p:cNvPr id="444" name="Shape 4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5" name="Shape 4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9" name="Shape 449"/>
        <p:cNvGrpSpPr/>
        <p:nvPr/>
      </p:nvGrpSpPr>
      <p:grpSpPr>
        <a:xfrm>
          <a:off x="0" y="0"/>
          <a:ext cx="0" cy="0"/>
          <a:chOff x="0" y="0"/>
          <a:chExt cx="0" cy="0"/>
        </a:xfrm>
      </p:grpSpPr>
      <p:sp>
        <p:nvSpPr>
          <p:cNvPr id="450" name="Shape 4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1" name="Shape 4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5" name="Shape 455"/>
        <p:cNvGrpSpPr/>
        <p:nvPr/>
      </p:nvGrpSpPr>
      <p:grpSpPr>
        <a:xfrm>
          <a:off x="0" y="0"/>
          <a:ext cx="0" cy="0"/>
          <a:chOff x="0" y="0"/>
          <a:chExt cx="0" cy="0"/>
        </a:xfrm>
      </p:grpSpPr>
      <p:sp>
        <p:nvSpPr>
          <p:cNvPr id="456" name="Shape 4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7" name="Shape 4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1" name="Shape 461"/>
        <p:cNvGrpSpPr/>
        <p:nvPr/>
      </p:nvGrpSpPr>
      <p:grpSpPr>
        <a:xfrm>
          <a:off x="0" y="0"/>
          <a:ext cx="0" cy="0"/>
          <a:chOff x="0" y="0"/>
          <a:chExt cx="0" cy="0"/>
        </a:xfrm>
      </p:grpSpPr>
      <p:sp>
        <p:nvSpPr>
          <p:cNvPr id="462" name="Shape 4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3" name="Shape 4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47996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a:off x="41375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4" name="Shape 14"/>
          <p:cNvSpPr txBox="1"/>
          <p:nvPr>
            <p:ph type="ctrTitle"/>
          </p:nvPr>
        </p:nvSpPr>
        <p:spPr>
          <a:xfrm>
            <a:off x="671257" y="990800"/>
            <a:ext cx="7801500" cy="1730100"/>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5" name="Shape 15"/>
          <p:cNvSpPr txBox="1"/>
          <p:nvPr>
            <p:ph idx="1" type="subTitle"/>
          </p:nvPr>
        </p:nvSpPr>
        <p:spPr>
          <a:xfrm>
            <a:off x="671250" y="3174875"/>
            <a:ext cx="78015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16" name="Shape 16"/>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255275"/>
            <a:ext cx="8520600" cy="18906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51" name="Shape 51"/>
          <p:cNvSpPr txBox="1"/>
          <p:nvPr>
            <p:ph idx="1" type="body"/>
          </p:nvPr>
        </p:nvSpPr>
        <p:spPr>
          <a:xfrm>
            <a:off x="311700" y="32284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671250" y="2141250"/>
            <a:ext cx="7852200" cy="8610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9" name="Shape 19"/>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38" name="Shape 3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2" name="Shape 42"/>
          <p:cNvSpPr txBox="1"/>
          <p:nvPr>
            <p:ph type="title"/>
          </p:nvPr>
        </p:nvSpPr>
        <p:spPr>
          <a:xfrm>
            <a:off x="265500" y="1081400"/>
            <a:ext cx="4045200" cy="1710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3" name="Shape 43"/>
          <p:cNvSpPr txBox="1"/>
          <p:nvPr>
            <p:ph idx="1" type="subTitle"/>
          </p:nvPr>
        </p:nvSpPr>
        <p:spPr>
          <a:xfrm>
            <a:off x="265500" y="2845200"/>
            <a:ext cx="4045200" cy="1345500"/>
          </a:xfrm>
          <a:prstGeom prst="rect">
            <a:avLst/>
          </a:prstGeom>
        </p:spPr>
        <p:txBody>
          <a:bodyPr anchorCtr="0" anchor="t" bIns="91425" lIns="91425" rIns="91425" tIns="91425"/>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5" name="Shape 4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p:txBody>
      </p:sp>
      <p:sp>
        <p:nvSpPr>
          <p:cNvPr id="48" name="Shape 4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9.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1.png"/><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0.png"/><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www.inf.furb.br/~fabiane/serpg2/" TargetMode="External"/><Relationship Id="rId4" Type="http://schemas.openxmlformats.org/officeDocument/2006/relationships/hyperlink" Target="http://www.mct.gov.br/upd_blob/0018/18361.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ctrTitle"/>
          </p:nvPr>
        </p:nvSpPr>
        <p:spPr>
          <a:xfrm>
            <a:off x="671257" y="990800"/>
            <a:ext cx="7801500" cy="1730100"/>
          </a:xfrm>
          <a:prstGeom prst="rect">
            <a:avLst/>
          </a:prstGeom>
        </p:spPr>
        <p:txBody>
          <a:bodyPr anchorCtr="0" anchor="b" bIns="91425" lIns="91425" rIns="91425" tIns="91425">
            <a:noAutofit/>
          </a:bodyPr>
          <a:lstStyle/>
          <a:p>
            <a:pPr lvl="0">
              <a:spcBef>
                <a:spcPts val="0"/>
              </a:spcBef>
              <a:buNone/>
            </a:pPr>
            <a:r>
              <a:rPr lang="en"/>
              <a:t>Uso de Jogos Digitais para Ensino da Engenharia de Software</a:t>
            </a:r>
          </a:p>
        </p:txBody>
      </p:sp>
      <p:sp>
        <p:nvSpPr>
          <p:cNvPr id="60" name="Shape 60"/>
          <p:cNvSpPr txBox="1"/>
          <p:nvPr>
            <p:ph idx="1" type="subTitle"/>
          </p:nvPr>
        </p:nvSpPr>
        <p:spPr>
          <a:xfrm>
            <a:off x="671250" y="3174875"/>
            <a:ext cx="7801500" cy="792600"/>
          </a:xfrm>
          <a:prstGeom prst="rect">
            <a:avLst/>
          </a:prstGeom>
        </p:spPr>
        <p:txBody>
          <a:bodyPr anchorCtr="0" anchor="t" bIns="91425" lIns="91425" rIns="91425" tIns="91425">
            <a:noAutofit/>
          </a:bodyPr>
          <a:lstStyle/>
          <a:p>
            <a:pPr lvl="0">
              <a:spcBef>
                <a:spcPts val="0"/>
              </a:spcBef>
              <a:buNone/>
            </a:pPr>
            <a:r>
              <a:rPr lang="en"/>
              <a:t>Igor Pires dos Santos, </a:t>
            </a:r>
          </a:p>
          <a:p>
            <a:pPr lvl="0">
              <a:spcBef>
                <a:spcPts val="0"/>
              </a:spcBef>
              <a:buNone/>
            </a:pPr>
            <a:r>
              <a:rPr lang="en"/>
              <a:t>Jorão Gomes Junior,</a:t>
            </a:r>
          </a:p>
          <a:p>
            <a:pPr lvl="0">
              <a:spcBef>
                <a:spcPts val="0"/>
              </a:spcBef>
              <a:buNone/>
            </a:pPr>
            <a:r>
              <a:rPr lang="en"/>
              <a:t> Lucas Carvalho Ribeiro, </a:t>
            </a:r>
          </a:p>
          <a:p>
            <a:pPr lvl="0">
              <a:spcBef>
                <a:spcPts val="0"/>
              </a:spcBef>
              <a:buNone/>
            </a:pPr>
            <a:r>
              <a:rPr lang="en"/>
              <a:t>Pedro Henrique Gasparetto Lugão</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Era de Ouro</a:t>
            </a:r>
          </a:p>
        </p:txBody>
      </p:sp>
      <p:sp>
        <p:nvSpPr>
          <p:cNvPr id="119" name="Shape 119"/>
          <p:cNvSpPr txBox="1"/>
          <p:nvPr>
            <p:ph idx="1" type="body"/>
          </p:nvPr>
        </p:nvSpPr>
        <p:spPr>
          <a:xfrm>
            <a:off x="311700" y="1152475"/>
            <a:ext cx="4457400" cy="3416400"/>
          </a:xfrm>
          <a:prstGeom prst="rect">
            <a:avLst/>
          </a:prstGeom>
        </p:spPr>
        <p:txBody>
          <a:bodyPr anchorCtr="0" anchor="t" bIns="91425" lIns="91425" rIns="91425" tIns="91425">
            <a:noAutofit/>
          </a:bodyPr>
          <a:lstStyle/>
          <a:p>
            <a:pPr indent="-342900" lvl="0" marL="457200" rtl="0">
              <a:spcBef>
                <a:spcPts val="0"/>
              </a:spcBef>
              <a:buSzPct val="100000"/>
            </a:pPr>
            <a:r>
              <a:rPr lang="en" sz="1800"/>
              <a:t>Os anos 1978-1982 são conhecidos como a era de ouro do fliperama nos EUA.</a:t>
            </a:r>
          </a:p>
          <a:p>
            <a:pPr indent="-342900" lvl="0" marL="457200" rtl="0">
              <a:spcBef>
                <a:spcPts val="0"/>
              </a:spcBef>
              <a:buSzPct val="100000"/>
            </a:pPr>
            <a:r>
              <a:rPr lang="en" sz="1800"/>
              <a:t>Nessa época foram introduzidos novos conceitos aos jogos, como vidas extra, lista de recordes e competições.</a:t>
            </a:r>
          </a:p>
          <a:p>
            <a:pPr indent="-342900" lvl="0" marL="457200" rtl="0">
              <a:spcBef>
                <a:spcPts val="0"/>
              </a:spcBef>
              <a:buSzPct val="100000"/>
            </a:pPr>
            <a:r>
              <a:rPr lang="en" sz="1800"/>
              <a:t>Jogos como </a:t>
            </a:r>
            <a:r>
              <a:rPr i="1" lang="en" sz="1800"/>
              <a:t>Space Invaders</a:t>
            </a:r>
            <a:r>
              <a:rPr lang="en" sz="1800"/>
              <a:t> viraram febre nacional.</a:t>
            </a:r>
          </a:p>
          <a:p>
            <a:pPr indent="-342900" lvl="0" marL="457200">
              <a:spcBef>
                <a:spcPts val="0"/>
              </a:spcBef>
              <a:buSzPct val="100000"/>
            </a:pPr>
            <a:r>
              <a:rPr lang="en" sz="1800"/>
              <a:t>Em Julho de 1982 o total arrecadado era de cerca de US$9 bi.</a:t>
            </a:r>
          </a:p>
        </p:txBody>
      </p:sp>
      <p:pic>
        <p:nvPicPr>
          <p:cNvPr descr="File:Space Invader Cabinet.jpg - Wikimedia Commons" id="120" name="Shape 120"/>
          <p:cNvPicPr preferRelativeResize="0"/>
          <p:nvPr/>
        </p:nvPicPr>
        <p:blipFill>
          <a:blip r:embed="rId3">
            <a:alphaModFix/>
          </a:blip>
          <a:stretch>
            <a:fillRect/>
          </a:stretch>
        </p:blipFill>
        <p:spPr>
          <a:xfrm>
            <a:off x="5068974" y="493572"/>
            <a:ext cx="3117250" cy="41563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Era de Ouro</a:t>
            </a:r>
          </a:p>
        </p:txBody>
      </p:sp>
      <p:sp>
        <p:nvSpPr>
          <p:cNvPr id="126" name="Shape 126"/>
          <p:cNvSpPr txBox="1"/>
          <p:nvPr>
            <p:ph idx="1" type="body"/>
          </p:nvPr>
        </p:nvSpPr>
        <p:spPr>
          <a:xfrm>
            <a:off x="311700" y="1152475"/>
            <a:ext cx="8430300" cy="3416400"/>
          </a:xfrm>
          <a:prstGeom prst="rect">
            <a:avLst/>
          </a:prstGeom>
        </p:spPr>
        <p:txBody>
          <a:bodyPr anchorCtr="0" anchor="t" bIns="91425" lIns="91425" rIns="91425" tIns="91425">
            <a:noAutofit/>
          </a:bodyPr>
          <a:lstStyle/>
          <a:p>
            <a:pPr indent="-342900" lvl="0" marL="457200" rtl="0">
              <a:spcBef>
                <a:spcPts val="0"/>
              </a:spcBef>
              <a:buSzPct val="100000"/>
            </a:pPr>
            <a:r>
              <a:rPr lang="en" sz="1800"/>
              <a:t>Após 1978 os consoles dedicados deram espaços à consoles cujo dados do jogo estavam em um cartucho.</a:t>
            </a:r>
          </a:p>
          <a:p>
            <a:pPr indent="-342900" lvl="0" marL="457200" rtl="0">
              <a:spcBef>
                <a:spcPts val="0"/>
              </a:spcBef>
              <a:buSzPct val="100000"/>
            </a:pPr>
            <a:r>
              <a:rPr lang="en" sz="1800"/>
              <a:t>Essa segunda geração de consoles permitia que diversos jogos funcionem no mesmo sistema.</a:t>
            </a:r>
          </a:p>
          <a:p>
            <a:pPr indent="-342900" lvl="0" marL="457200" rtl="0">
              <a:spcBef>
                <a:spcPts val="0"/>
              </a:spcBef>
              <a:buSzPct val="100000"/>
            </a:pPr>
            <a:r>
              <a:rPr lang="en" sz="1800"/>
              <a:t>Com o lançamento de </a:t>
            </a:r>
            <a:r>
              <a:rPr i="1" lang="en" sz="1800"/>
              <a:t>Space Invaders </a:t>
            </a:r>
            <a:r>
              <a:rPr lang="en" sz="1800"/>
              <a:t>para o sistema da Atari a empresa teve um crescimento exponencial, chegando a faturar mais de  US$800 mi em 1981.</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x="0" y="0"/>
          <a:ext cx="0" cy="0"/>
          <a:chOff x="0" y="0"/>
          <a:chExt cx="0" cy="0"/>
        </a:xfrm>
      </p:grpSpPr>
      <p:sp>
        <p:nvSpPr>
          <p:cNvPr id="131" name="Shape 13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Era de Ouro</a:t>
            </a:r>
          </a:p>
        </p:txBody>
      </p:sp>
      <p:sp>
        <p:nvSpPr>
          <p:cNvPr id="132" name="Shape 132"/>
          <p:cNvSpPr txBox="1"/>
          <p:nvPr>
            <p:ph idx="1" type="body"/>
          </p:nvPr>
        </p:nvSpPr>
        <p:spPr>
          <a:xfrm>
            <a:off x="311700" y="1152475"/>
            <a:ext cx="8464200" cy="3416400"/>
          </a:xfrm>
          <a:prstGeom prst="rect">
            <a:avLst/>
          </a:prstGeom>
        </p:spPr>
        <p:txBody>
          <a:bodyPr anchorCtr="0" anchor="t" bIns="91425" lIns="91425" rIns="91425" tIns="91425">
            <a:noAutofit/>
          </a:bodyPr>
          <a:lstStyle/>
          <a:p>
            <a:pPr indent="-342900" lvl="0" marL="457200" rtl="0">
              <a:spcBef>
                <a:spcPts val="0"/>
              </a:spcBef>
              <a:buSzPct val="100000"/>
            </a:pPr>
            <a:r>
              <a:rPr lang="en" sz="1800"/>
              <a:t>Nesta mesma época jogos para computadores domésticos começaram a surgir, seguidos por seus jogos.</a:t>
            </a:r>
          </a:p>
          <a:p>
            <a:pPr indent="-342900" lvl="0" marL="457200" rtl="0">
              <a:spcBef>
                <a:spcPts val="0"/>
              </a:spcBef>
              <a:buSzPct val="100000"/>
            </a:pPr>
            <a:r>
              <a:rPr lang="en" sz="1800"/>
              <a:t>Os primeiros jogos criados foram cópias de jogos antes presentes em mainframes ou em outras plataformas.</a:t>
            </a:r>
          </a:p>
          <a:p>
            <a:pPr indent="-342900" lvl="0" marL="457200" rtl="0">
              <a:spcBef>
                <a:spcPts val="0"/>
              </a:spcBef>
              <a:buSzPct val="100000"/>
            </a:pPr>
            <a:r>
              <a:rPr lang="en" sz="1800"/>
              <a:t>Assim que o mercado de jogos para computadores surgiu os jogos eram vendidos por </a:t>
            </a:r>
            <a:r>
              <a:rPr lang="en" sz="1800"/>
              <a:t>e mail ou </a:t>
            </a:r>
            <a:r>
              <a:rPr lang="en" sz="1800"/>
              <a:t>disquetes.</a:t>
            </a:r>
          </a:p>
          <a:p>
            <a:pPr indent="-342900" lvl="0" marL="457200">
              <a:spcBef>
                <a:spcPts val="0"/>
              </a:spcBef>
              <a:buSzPct val="100000"/>
            </a:pPr>
            <a:r>
              <a:rPr lang="en" sz="1800"/>
              <a:t>Com os computadores domésticos começaram a surgir os jogos amadores.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Década de 80</a:t>
            </a:r>
          </a:p>
        </p:txBody>
      </p:sp>
      <p:sp>
        <p:nvSpPr>
          <p:cNvPr id="138" name="Shape 138"/>
          <p:cNvSpPr txBox="1"/>
          <p:nvPr>
            <p:ph idx="1" type="body"/>
          </p:nvPr>
        </p:nvSpPr>
        <p:spPr>
          <a:xfrm>
            <a:off x="311700" y="1152475"/>
            <a:ext cx="4794300" cy="3416400"/>
          </a:xfrm>
          <a:prstGeom prst="rect">
            <a:avLst/>
          </a:prstGeom>
        </p:spPr>
        <p:txBody>
          <a:bodyPr anchorCtr="0" anchor="t" bIns="91425" lIns="91425" rIns="91425" tIns="91425">
            <a:noAutofit/>
          </a:bodyPr>
          <a:lstStyle/>
          <a:p>
            <a:pPr indent="-342900" lvl="0" marL="457200" rtl="0">
              <a:spcBef>
                <a:spcPts val="0"/>
              </a:spcBef>
              <a:buSzPct val="100000"/>
            </a:pPr>
            <a:r>
              <a:rPr lang="en" sz="1800"/>
              <a:t>Na década de 80 surgem os videogames portáteis com visor LCD.</a:t>
            </a:r>
          </a:p>
          <a:p>
            <a:pPr indent="-342900" lvl="0" marL="457200" rtl="0">
              <a:spcBef>
                <a:spcPts val="0"/>
              </a:spcBef>
              <a:buSzPct val="100000"/>
            </a:pPr>
            <a:r>
              <a:rPr lang="en" sz="1800"/>
              <a:t>A tecnologia dos computadores domésticos avança muito durante a década de 80.</a:t>
            </a:r>
          </a:p>
          <a:p>
            <a:pPr indent="-342900" lvl="0" marL="457200" rtl="0">
              <a:spcBef>
                <a:spcPts val="0"/>
              </a:spcBef>
              <a:buSzPct val="100000"/>
            </a:pPr>
            <a:r>
              <a:rPr lang="en" sz="1800"/>
              <a:t>Os computadores começaram a ganhar placas de </a:t>
            </a:r>
            <a:r>
              <a:rPr lang="en" sz="1800"/>
              <a:t>áudio</a:t>
            </a:r>
            <a:r>
              <a:rPr lang="en" sz="1800"/>
              <a:t> dedicadas, o que permitia que o jogo emitisse sons.</a:t>
            </a:r>
          </a:p>
          <a:p>
            <a:pPr indent="-342900" lvl="0" marL="457200">
              <a:spcBef>
                <a:spcPts val="0"/>
              </a:spcBef>
              <a:buSzPct val="100000"/>
            </a:pPr>
            <a:r>
              <a:rPr lang="en" sz="1800"/>
              <a:t>Os primeiros jogos online começam a surgir nessa época também.</a:t>
            </a:r>
          </a:p>
        </p:txBody>
      </p:sp>
      <p:pic>
        <p:nvPicPr>
          <p:cNvPr descr="File:Milton-Bradley-Microvision-Handheld-FL.jpg - Wikimedia Commons" id="139" name="Shape 139"/>
          <p:cNvPicPr preferRelativeResize="0"/>
          <p:nvPr/>
        </p:nvPicPr>
        <p:blipFill>
          <a:blip r:embed="rId3">
            <a:alphaModFix/>
          </a:blip>
          <a:stretch>
            <a:fillRect/>
          </a:stretch>
        </p:blipFill>
        <p:spPr>
          <a:xfrm>
            <a:off x="5579667" y="1152475"/>
            <a:ext cx="2505368" cy="3416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Década de 80</a:t>
            </a:r>
          </a:p>
        </p:txBody>
      </p:sp>
      <p:sp>
        <p:nvSpPr>
          <p:cNvPr id="145" name="Shape 145"/>
          <p:cNvSpPr txBox="1"/>
          <p:nvPr>
            <p:ph idx="1" type="body"/>
          </p:nvPr>
        </p:nvSpPr>
        <p:spPr>
          <a:xfrm>
            <a:off x="311700" y="1152475"/>
            <a:ext cx="8457300" cy="3416400"/>
          </a:xfrm>
          <a:prstGeom prst="rect">
            <a:avLst/>
          </a:prstGeom>
        </p:spPr>
        <p:txBody>
          <a:bodyPr anchorCtr="0" anchor="t" bIns="91425" lIns="91425" rIns="91425" tIns="91425">
            <a:noAutofit/>
          </a:bodyPr>
          <a:lstStyle/>
          <a:p>
            <a:pPr indent="-342900" lvl="0" marL="457200" rtl="0">
              <a:spcBef>
                <a:spcPts val="0"/>
              </a:spcBef>
              <a:buSzPct val="100000"/>
            </a:pPr>
            <a:r>
              <a:rPr lang="en" sz="1800"/>
              <a:t>Em 1983 a indústria de jogos “quebrou”. Diversas empresas fecharam suas portas, processou que terminou a chamada segunda geração de consoles.</a:t>
            </a:r>
          </a:p>
          <a:p>
            <a:pPr indent="-342900" lvl="0" marL="457200" rtl="0">
              <a:spcBef>
                <a:spcPts val="0"/>
              </a:spcBef>
              <a:buSzPct val="100000"/>
            </a:pPr>
            <a:r>
              <a:rPr lang="en" sz="1800"/>
              <a:t>As principais causas são :</a:t>
            </a:r>
          </a:p>
          <a:p>
            <a:pPr indent="-342900" lvl="1" marL="914400" rtl="0">
              <a:spcBef>
                <a:spcPts val="0"/>
              </a:spcBef>
              <a:buSzPct val="100000"/>
            </a:pPr>
            <a:r>
              <a:rPr lang="en" sz="1800"/>
              <a:t>A quantidade de jogos de qualidade baixa</a:t>
            </a:r>
          </a:p>
          <a:p>
            <a:pPr indent="-342900" lvl="1" marL="914400" rtl="0">
              <a:spcBef>
                <a:spcPts val="0"/>
              </a:spcBef>
              <a:buSzPct val="100000"/>
            </a:pPr>
            <a:r>
              <a:rPr lang="en" sz="1800"/>
              <a:t>A falha comercial do Atari 2600</a:t>
            </a:r>
          </a:p>
          <a:p>
            <a:pPr indent="-342900" lvl="1" marL="914400" rtl="0">
              <a:spcBef>
                <a:spcPts val="0"/>
              </a:spcBef>
              <a:buSzPct val="100000"/>
            </a:pPr>
            <a:r>
              <a:rPr lang="en" sz="1800"/>
              <a:t>A rápida evolução do computador.</a:t>
            </a:r>
          </a:p>
          <a:p>
            <a:pPr indent="-342900" lvl="0" marL="457200" rtl="0">
              <a:spcBef>
                <a:spcPts val="0"/>
              </a:spcBef>
              <a:buSzPct val="100000"/>
            </a:pPr>
            <a:r>
              <a:rPr lang="en" sz="1800"/>
              <a:t>Em 1985 o mercado é </a:t>
            </a:r>
            <a:r>
              <a:rPr lang="en" sz="1800"/>
              <a:t>reaquecido</a:t>
            </a:r>
            <a:r>
              <a:rPr lang="en" sz="1800"/>
              <a:t> com a terceira geração de videogames, como o NES da Nintendo.</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sp>
        <p:nvSpPr>
          <p:cNvPr id="150" name="Shape 15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Década de 90</a:t>
            </a:r>
          </a:p>
        </p:txBody>
      </p:sp>
      <p:sp>
        <p:nvSpPr>
          <p:cNvPr id="151" name="Shape 151"/>
          <p:cNvSpPr txBox="1"/>
          <p:nvPr>
            <p:ph idx="1" type="body"/>
          </p:nvPr>
        </p:nvSpPr>
        <p:spPr>
          <a:xfrm>
            <a:off x="311700" y="1152475"/>
            <a:ext cx="4207500" cy="3416400"/>
          </a:xfrm>
          <a:prstGeom prst="rect">
            <a:avLst/>
          </a:prstGeom>
        </p:spPr>
        <p:txBody>
          <a:bodyPr anchorCtr="0" anchor="t" bIns="91425" lIns="91425" rIns="91425" tIns="91425">
            <a:noAutofit/>
          </a:bodyPr>
          <a:lstStyle/>
          <a:p>
            <a:pPr indent="-342900" lvl="0" marL="457200" rtl="0">
              <a:spcBef>
                <a:spcPts val="0"/>
              </a:spcBef>
              <a:buSzPct val="100000"/>
            </a:pPr>
            <a:r>
              <a:rPr lang="en" sz="1800"/>
              <a:t>Nesta década surge a quarta geração de videogames com sistemas de 16-bits.</a:t>
            </a:r>
          </a:p>
          <a:p>
            <a:pPr indent="-342900" lvl="0" marL="457200" rtl="0">
              <a:spcBef>
                <a:spcPts val="0"/>
              </a:spcBef>
              <a:buSzPct val="100000"/>
            </a:pPr>
            <a:r>
              <a:rPr lang="en" sz="1800"/>
              <a:t>Nesta década o mercado de fliperamas desaparece.</a:t>
            </a:r>
          </a:p>
          <a:p>
            <a:pPr indent="-342900" lvl="0" marL="457200">
              <a:spcBef>
                <a:spcPts val="0"/>
              </a:spcBef>
              <a:buSzPct val="100000"/>
            </a:pPr>
            <a:r>
              <a:rPr lang="en" sz="1800"/>
              <a:t>Na metade da década os jogos 3D surgem. Ao final da década com os sistemas de 32 e 64 bits jogos 3D com textura mapeada ficam populares.</a:t>
            </a:r>
          </a:p>
        </p:txBody>
      </p:sp>
      <p:pic>
        <p:nvPicPr>
          <p:cNvPr id="152" name="Shape 152"/>
          <p:cNvPicPr preferRelativeResize="0"/>
          <p:nvPr/>
        </p:nvPicPr>
        <p:blipFill>
          <a:blip r:embed="rId3">
            <a:alphaModFix/>
          </a:blip>
          <a:stretch>
            <a:fillRect/>
          </a:stretch>
        </p:blipFill>
        <p:spPr>
          <a:xfrm>
            <a:off x="4832400" y="1360706"/>
            <a:ext cx="3999900" cy="299994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Década de 90</a:t>
            </a:r>
          </a:p>
        </p:txBody>
      </p:sp>
      <p:sp>
        <p:nvSpPr>
          <p:cNvPr id="158" name="Shape 15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42900" lvl="0" marL="457200" rtl="0">
              <a:spcBef>
                <a:spcPts val="0"/>
              </a:spcBef>
              <a:buSzPct val="100000"/>
            </a:pPr>
            <a:r>
              <a:rPr lang="en" sz="1800"/>
              <a:t>Com o advento das placas gráficas e CD-ROMs os computadores domésticos se tornaram ainda mais versáteis.</a:t>
            </a:r>
          </a:p>
          <a:p>
            <a:pPr indent="-342900" lvl="0" marL="457200" rtl="0">
              <a:spcBef>
                <a:spcPts val="0"/>
              </a:spcBef>
              <a:buSzPct val="100000"/>
            </a:pPr>
            <a:r>
              <a:rPr lang="en" sz="1800"/>
              <a:t>Na década de 90  surgem as principais modalidades de jogos como FPS (First Person Shooter), MMO (Massive Multiplayer Online) e estratégia em tempo real.</a:t>
            </a:r>
          </a:p>
          <a:p>
            <a:pPr indent="-342900" lvl="0" marL="457200">
              <a:spcBef>
                <a:spcPts val="0"/>
              </a:spcBef>
              <a:buSzPct val="100000"/>
            </a:pPr>
            <a:r>
              <a:rPr lang="en" sz="1800"/>
              <a:t>A quinta geração de videogames utilizava de discos de CD-ROM o que aumentou a qualidade dos jogos distribuídos.</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2000 - atualidade</a:t>
            </a:r>
          </a:p>
        </p:txBody>
      </p:sp>
      <p:sp>
        <p:nvSpPr>
          <p:cNvPr id="164" name="Shape 164"/>
          <p:cNvSpPr txBox="1"/>
          <p:nvPr>
            <p:ph idx="1" type="body"/>
          </p:nvPr>
        </p:nvSpPr>
        <p:spPr>
          <a:xfrm>
            <a:off x="311700" y="1152475"/>
            <a:ext cx="4694400" cy="3416400"/>
          </a:xfrm>
          <a:prstGeom prst="rect">
            <a:avLst/>
          </a:prstGeom>
        </p:spPr>
        <p:txBody>
          <a:bodyPr anchorCtr="0" anchor="t" bIns="91425" lIns="91425" rIns="91425" tIns="91425">
            <a:noAutofit/>
          </a:bodyPr>
          <a:lstStyle/>
          <a:p>
            <a:pPr indent="-342900" lvl="0" marL="457200" rtl="0">
              <a:spcBef>
                <a:spcPts val="0"/>
              </a:spcBef>
              <a:buSzPct val="100000"/>
            </a:pPr>
            <a:r>
              <a:rPr lang="en" sz="1800"/>
              <a:t>Depois do ano 2000 mais 3 gerações de consoles vieram.</a:t>
            </a:r>
          </a:p>
          <a:p>
            <a:pPr indent="-342900" lvl="0" marL="457200" rtl="0">
              <a:spcBef>
                <a:spcPts val="0"/>
              </a:spcBef>
              <a:buSzPct val="100000"/>
            </a:pPr>
            <a:r>
              <a:rPr lang="en" sz="1800"/>
              <a:t>O computador se tornou mais versátil podendo utilizar periféricos diversos.</a:t>
            </a:r>
          </a:p>
          <a:p>
            <a:pPr indent="-342900" lvl="0" marL="457200" rtl="0">
              <a:spcBef>
                <a:spcPts val="0"/>
              </a:spcBef>
              <a:buSzPct val="100000"/>
            </a:pPr>
            <a:r>
              <a:rPr lang="en" sz="1800"/>
              <a:t>Os jogos para dispositivos móveis surgiram.</a:t>
            </a:r>
          </a:p>
          <a:p>
            <a:pPr indent="-342900" lvl="0" marL="457200">
              <a:spcBef>
                <a:spcPts val="0"/>
              </a:spcBef>
              <a:buSzPct val="100000"/>
            </a:pPr>
            <a:r>
              <a:rPr lang="en" sz="1800"/>
              <a:t>O mercado de jogos se expandiu muito. Somente os jogos de computador somam mais de US$36 bi em 2016.</a:t>
            </a:r>
          </a:p>
        </p:txBody>
      </p:sp>
      <p:pic>
        <p:nvPicPr>
          <p:cNvPr descr="Sony Playstation Collection | The whole family aside from PS… | Flickr" id="165" name="Shape 165"/>
          <p:cNvPicPr preferRelativeResize="0"/>
          <p:nvPr/>
        </p:nvPicPr>
        <p:blipFill>
          <a:blip r:embed="rId3">
            <a:alphaModFix/>
          </a:blip>
          <a:stretch>
            <a:fillRect/>
          </a:stretch>
        </p:blipFill>
        <p:spPr>
          <a:xfrm>
            <a:off x="5572340" y="1152475"/>
            <a:ext cx="2520018" cy="3360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x="0" y="0"/>
          <a:ext cx="0" cy="0"/>
          <a:chOff x="0" y="0"/>
          <a:chExt cx="0" cy="0"/>
        </a:xfrm>
      </p:grpSpPr>
      <p:sp>
        <p:nvSpPr>
          <p:cNvPr id="170" name="Shape 17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2000 - atualidade</a:t>
            </a:r>
          </a:p>
        </p:txBody>
      </p:sp>
      <p:sp>
        <p:nvSpPr>
          <p:cNvPr id="171" name="Shape 171"/>
          <p:cNvSpPr txBox="1"/>
          <p:nvPr>
            <p:ph idx="1" type="body"/>
          </p:nvPr>
        </p:nvSpPr>
        <p:spPr>
          <a:xfrm>
            <a:off x="311700" y="1152475"/>
            <a:ext cx="4207500" cy="3416400"/>
          </a:xfrm>
          <a:prstGeom prst="rect">
            <a:avLst/>
          </a:prstGeom>
        </p:spPr>
        <p:txBody>
          <a:bodyPr anchorCtr="0" anchor="t" bIns="91425" lIns="91425" rIns="91425" tIns="91425">
            <a:noAutofit/>
          </a:bodyPr>
          <a:lstStyle/>
          <a:p>
            <a:pPr indent="-342900" lvl="0" marL="457200" rtl="0">
              <a:spcBef>
                <a:spcPts val="0"/>
              </a:spcBef>
              <a:buSzPct val="100000"/>
            </a:pPr>
            <a:r>
              <a:rPr lang="en" sz="1800"/>
              <a:t>Em 2009 surge a computação nas nuvens que permite que os gráficos sejam renderizados à distância.</a:t>
            </a:r>
          </a:p>
          <a:p>
            <a:pPr indent="-342900" lvl="0" marL="457200">
              <a:spcBef>
                <a:spcPts val="0"/>
              </a:spcBef>
              <a:buSzPct val="100000"/>
            </a:pPr>
            <a:r>
              <a:rPr lang="en" sz="1800"/>
              <a:t>E nos últimos anos houveram avanços significativos na tecnologia de realidade virtual com alguns periféricos, como o Oculus Rift, já comercializados.</a:t>
            </a:r>
          </a:p>
        </p:txBody>
      </p:sp>
      <p:pic>
        <p:nvPicPr>
          <p:cNvPr id="172" name="Shape 172"/>
          <p:cNvPicPr preferRelativeResize="0"/>
          <p:nvPr/>
        </p:nvPicPr>
        <p:blipFill>
          <a:blip r:embed="rId3">
            <a:alphaModFix/>
          </a:blip>
          <a:stretch>
            <a:fillRect/>
          </a:stretch>
        </p:blipFill>
        <p:spPr>
          <a:xfrm>
            <a:off x="4832399" y="1207793"/>
            <a:ext cx="3999899" cy="272790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 name="Shape 176"/>
        <p:cNvGrpSpPr/>
        <p:nvPr/>
      </p:nvGrpSpPr>
      <p:grpSpPr>
        <a:xfrm>
          <a:off x="0" y="0"/>
          <a:ext cx="0" cy="0"/>
          <a:chOff x="0" y="0"/>
          <a:chExt cx="0" cy="0"/>
        </a:xfrm>
      </p:grpSpPr>
      <p:sp>
        <p:nvSpPr>
          <p:cNvPr id="177" name="Shape 17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Ensino tradicional : Pedagogia x Andragogia</a:t>
            </a:r>
          </a:p>
        </p:txBody>
      </p:sp>
      <p:sp>
        <p:nvSpPr>
          <p:cNvPr id="178" name="Shape 17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lgn="just">
              <a:spcBef>
                <a:spcPts val="0"/>
              </a:spcBef>
              <a:buSzPct val="100000"/>
            </a:pPr>
            <a:r>
              <a:rPr lang="en" sz="2400"/>
              <a:t>Pedagogia é a área que estuda principalmente o ensino voltado para crianças, enquanto andragogia busca entender a maneira como adultos aprendem</a:t>
            </a:r>
          </a:p>
          <a:p>
            <a:pPr indent="-381000" lvl="0" marL="457200" algn="just">
              <a:spcBef>
                <a:spcPts val="0"/>
              </a:spcBef>
              <a:buSzPct val="100000"/>
            </a:pPr>
            <a:r>
              <a:rPr lang="en" sz="2400"/>
              <a:t>Principal ponto: o adulto precisa entender o objetivo prático do conteúdo lecionado. O ensino deve ser orientado à resolução de problemas do cotidiano, não em conceitos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Programação</a:t>
            </a:r>
          </a:p>
        </p:txBody>
      </p:sp>
      <p:sp>
        <p:nvSpPr>
          <p:cNvPr id="66" name="Shape 6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SzPct val="100000"/>
              <a:buAutoNum type="arabicPeriod"/>
            </a:pPr>
            <a:r>
              <a:rPr lang="en" sz="2400"/>
              <a:t>Evolução de jogos digitais</a:t>
            </a:r>
          </a:p>
          <a:p>
            <a:pPr indent="-381000" lvl="0" marL="457200" rtl="0">
              <a:spcBef>
                <a:spcPts val="0"/>
              </a:spcBef>
              <a:buSzPct val="100000"/>
              <a:buAutoNum type="arabicPeriod"/>
            </a:pPr>
            <a:r>
              <a:rPr lang="en" sz="2400"/>
              <a:t>Ensino tradicional de ES</a:t>
            </a:r>
          </a:p>
          <a:p>
            <a:pPr indent="-381000" lvl="0" marL="457200" rtl="0">
              <a:spcBef>
                <a:spcPts val="0"/>
              </a:spcBef>
              <a:buSzPct val="100000"/>
              <a:buAutoNum type="arabicPeriod"/>
            </a:pPr>
            <a:r>
              <a:rPr lang="en" sz="2400"/>
              <a:t>Jogos digitais e Engenharia de Software</a:t>
            </a:r>
          </a:p>
          <a:p>
            <a:pPr indent="-381000" lvl="0" marL="457200" rtl="0">
              <a:spcBef>
                <a:spcPts val="0"/>
              </a:spcBef>
              <a:buSzPct val="100000"/>
              <a:buAutoNum type="arabicPeriod"/>
            </a:pPr>
            <a:r>
              <a:rPr lang="en" sz="2400"/>
              <a:t>Trabalhos relacionados</a:t>
            </a:r>
          </a:p>
          <a:p>
            <a:pPr indent="-381000" lvl="0" marL="457200" rtl="0">
              <a:spcBef>
                <a:spcPts val="0"/>
              </a:spcBef>
              <a:buSzPct val="100000"/>
              <a:buAutoNum type="arabicPeriod"/>
            </a:pPr>
            <a:r>
              <a:rPr lang="en" sz="2400"/>
              <a:t>Apresentação de um jogo</a:t>
            </a:r>
          </a:p>
          <a:p>
            <a:pPr indent="-381000" lvl="0" marL="457200" rtl="0">
              <a:spcBef>
                <a:spcPts val="0"/>
              </a:spcBef>
              <a:buSzPct val="100000"/>
              <a:buAutoNum type="arabicPeriod"/>
            </a:pPr>
            <a:r>
              <a:rPr lang="en" sz="2400"/>
              <a:t>Dinâmica</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 name="Shape 182"/>
        <p:cNvGrpSpPr/>
        <p:nvPr/>
      </p:nvGrpSpPr>
      <p:grpSpPr>
        <a:xfrm>
          <a:off x="0" y="0"/>
          <a:ext cx="0" cy="0"/>
          <a:chOff x="0" y="0"/>
          <a:chExt cx="0" cy="0"/>
        </a:xfrm>
      </p:grpSpPr>
      <p:sp>
        <p:nvSpPr>
          <p:cNvPr id="183" name="Shape 18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Ensino tradicional : Pedagogia x Andragogia</a:t>
            </a:r>
          </a:p>
        </p:txBody>
      </p:sp>
      <p:sp>
        <p:nvSpPr>
          <p:cNvPr id="184" name="Shape 184"/>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lgn="just">
              <a:spcBef>
                <a:spcPts val="0"/>
              </a:spcBef>
              <a:buSzPct val="100000"/>
            </a:pPr>
            <a:r>
              <a:rPr lang="en" sz="2400"/>
              <a:t>“Os estudantes universitários não são exatamente adultos, mas estão próximos desta fase de suas vidas. O ensino clássico pode resultar, para muitos deles, num retardamento da maturidade, já que exige dos alunos uma total dependência dos professores e currículos estabelecidos.” (CAVALCANTI, 1999)</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 name="Shape 188"/>
        <p:cNvGrpSpPr/>
        <p:nvPr/>
      </p:nvGrpSpPr>
      <p:grpSpPr>
        <a:xfrm>
          <a:off x="0" y="0"/>
          <a:ext cx="0" cy="0"/>
          <a:chOff x="0" y="0"/>
          <a:chExt cx="0" cy="0"/>
        </a:xfrm>
      </p:grpSpPr>
      <p:sp>
        <p:nvSpPr>
          <p:cNvPr id="189" name="Shape 18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Disciplina de ES : Objetivos</a:t>
            </a:r>
          </a:p>
        </p:txBody>
      </p:sp>
      <p:sp>
        <p:nvSpPr>
          <p:cNvPr id="190" name="Shape 190"/>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49250" lvl="0" marL="457200" rtl="0" algn="just">
              <a:spcBef>
                <a:spcPts val="0"/>
              </a:spcBef>
              <a:buSzPct val="100000"/>
            </a:pPr>
            <a:r>
              <a:rPr lang="en" sz="1900"/>
              <a:t>A disciplina busca capacitar futuros profissionais a trabalhar utilizando metodologias e processos que garantem a qualidade de software</a:t>
            </a:r>
          </a:p>
          <a:p>
            <a:pPr indent="-349250" lvl="0" marL="457200" rtl="0" algn="just">
              <a:spcBef>
                <a:spcPts val="0"/>
              </a:spcBef>
              <a:buSzPct val="100000"/>
            </a:pPr>
            <a:r>
              <a:rPr lang="en" sz="1900"/>
              <a:t>Necessita-se de uma metodologia de ensino que supre necessidades práticas sem deixar de lado o embasamento teórico</a:t>
            </a:r>
          </a:p>
          <a:p>
            <a:pPr indent="-349250" lvl="0" marL="457200" rtl="0" algn="just">
              <a:spcBef>
                <a:spcPts val="0"/>
              </a:spcBef>
              <a:buSzPct val="100000"/>
            </a:pPr>
            <a:r>
              <a:rPr lang="en" sz="1900"/>
              <a:t>“Hoje,  a  educação  e  o  treinamento  para  formar profissionais  de  software,  devem  incluir  não  apenas  conhecimentos  básicos  na  área  de computação,  mas  também  o  ensino  de  conceitos,  processos  e  técnicas  para  definição, desenvolvimento e manutenção de software” (</a:t>
            </a:r>
            <a:r>
              <a:rPr lang="en" sz="1900"/>
              <a:t>PRIKLADNICKI, 2009</a:t>
            </a:r>
            <a:r>
              <a:rPr lang="en" sz="1900"/>
              <a:t>)</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x="0" y="0"/>
          <a:ext cx="0" cy="0"/>
          <a:chOff x="0" y="0"/>
          <a:chExt cx="0" cy="0"/>
        </a:xfrm>
      </p:grpSpPr>
      <p:sp>
        <p:nvSpPr>
          <p:cNvPr id="195" name="Shape 19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Disciplina de ES : Técnicas de ensino</a:t>
            </a:r>
          </a:p>
        </p:txBody>
      </p:sp>
      <p:sp>
        <p:nvSpPr>
          <p:cNvPr id="196" name="Shape 19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49250" lvl="0" marL="457200" rtl="0" algn="just">
              <a:spcBef>
                <a:spcPts val="0"/>
              </a:spcBef>
              <a:buSzPct val="100000"/>
            </a:pPr>
            <a:r>
              <a:rPr lang="en" sz="1900"/>
              <a:t>A natureza da disciplina exige um ensino focado em problemas reais. Além das técnicas tradicionais, com aulas expositivas focadas no professor, é comum o uso de abordagens focadas no aluno, buscando gerar experiência na prática</a:t>
            </a:r>
          </a:p>
          <a:p>
            <a:pPr indent="-349250" lvl="0" marL="457200" rtl="0" algn="just">
              <a:spcBef>
                <a:spcPts val="0"/>
              </a:spcBef>
              <a:buSzPct val="100000"/>
            </a:pPr>
            <a:r>
              <a:rPr lang="en" sz="1900"/>
              <a:t>Segue uma análise de abordagens alternativas, uma vez que cada vez mais os cursos de engenharia de software buscam se atualizar com as reais necessidades dos estudantes, tornando os métodos clássicos cada vez menos atraentes no escopo apresentado</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Estratégias participativas : Dinâmicas de grupo</a:t>
            </a:r>
          </a:p>
        </p:txBody>
      </p:sp>
      <p:sp>
        <p:nvSpPr>
          <p:cNvPr id="202" name="Shape 202"/>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49250" lvl="0" marL="457200" rtl="0" algn="just">
              <a:spcBef>
                <a:spcPts val="0"/>
              </a:spcBef>
              <a:buSzPct val="100000"/>
            </a:pPr>
            <a:r>
              <a:rPr lang="en" sz="1900"/>
              <a:t>A dinâmica de grupo já é uma técnica bastante comum em disciplinas que buscam incentivar a troca de informações e querem adicionar um caráter prático à disciplina</a:t>
            </a:r>
          </a:p>
          <a:p>
            <a:pPr indent="-349250" lvl="0" marL="457200" rtl="0" algn="just">
              <a:spcBef>
                <a:spcPts val="0"/>
              </a:spcBef>
              <a:buSzPct val="100000"/>
            </a:pPr>
            <a:r>
              <a:rPr lang="en" sz="1900"/>
              <a:t>Incentivam o processo de cooperação entre os participantes, e refletir completamente ou estabelecer analogias com situações reais da engenharia de software</a:t>
            </a:r>
          </a:p>
          <a:p>
            <a:pPr indent="-349250" lvl="0" marL="457200" rtl="0" algn="just">
              <a:spcBef>
                <a:spcPts val="0"/>
              </a:spcBef>
              <a:buSzPct val="100000"/>
            </a:pPr>
            <a:r>
              <a:rPr lang="en" sz="1900"/>
              <a:t>Estimulam o raciocínio em conjunto e ajuda a solidificar conceitos de uma maneira lúdica</a:t>
            </a:r>
          </a:p>
          <a:p>
            <a:pPr indent="-349250" lvl="0" marL="457200" rtl="0" algn="just">
              <a:spcBef>
                <a:spcPts val="0"/>
              </a:spcBef>
              <a:buSzPct val="100000"/>
            </a:pPr>
            <a:r>
              <a:rPr lang="en" sz="1900"/>
              <a:t>São utilizadas inclusives em empresas em processos de treinamento e avaliação</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 name="Shape 206"/>
        <p:cNvGrpSpPr/>
        <p:nvPr/>
      </p:nvGrpSpPr>
      <p:grpSpPr>
        <a:xfrm>
          <a:off x="0" y="0"/>
          <a:ext cx="0" cy="0"/>
          <a:chOff x="0" y="0"/>
          <a:chExt cx="0" cy="0"/>
        </a:xfrm>
      </p:grpSpPr>
      <p:sp>
        <p:nvSpPr>
          <p:cNvPr id="207" name="Shape 20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Estratégias participativas : Aulas práticas em laboratório</a:t>
            </a:r>
          </a:p>
        </p:txBody>
      </p:sp>
      <p:sp>
        <p:nvSpPr>
          <p:cNvPr id="208" name="Shape 20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49250" lvl="0" marL="457200" rtl="0" algn="just">
              <a:spcBef>
                <a:spcPts val="0"/>
              </a:spcBef>
              <a:buSzPct val="100000"/>
            </a:pPr>
            <a:r>
              <a:rPr lang="en" sz="1900"/>
              <a:t>Com a quantidade de ferramentas CASES disponíveis na área, já é comum em algumas universidades a utilização de laboratórios para utilizar tais ferramentas</a:t>
            </a:r>
          </a:p>
          <a:p>
            <a:pPr indent="-349250" lvl="0" marL="457200" rtl="0" algn="just">
              <a:spcBef>
                <a:spcPts val="0"/>
              </a:spcBef>
              <a:buSzPct val="100000"/>
            </a:pPr>
            <a:r>
              <a:rPr lang="en" sz="1900"/>
              <a:t>O foco não precisa ser exatamente em ensinar a utilizar a ferramenta, mas sim mostrar ao aluno como ela auxilia no processo, consolidando o embasamento teórico previamente adquirido, ou até mesmo servindo como um intermédio para o ensino da teoria</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 name="Shape 212"/>
        <p:cNvGrpSpPr/>
        <p:nvPr/>
      </p:nvGrpSpPr>
      <p:grpSpPr>
        <a:xfrm>
          <a:off x="0" y="0"/>
          <a:ext cx="0" cy="0"/>
          <a:chOff x="0" y="0"/>
          <a:chExt cx="0" cy="0"/>
        </a:xfrm>
      </p:grpSpPr>
      <p:sp>
        <p:nvSpPr>
          <p:cNvPr id="213" name="Shape 21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Estratégias participativas : Capstone projects</a:t>
            </a:r>
          </a:p>
        </p:txBody>
      </p:sp>
      <p:sp>
        <p:nvSpPr>
          <p:cNvPr id="214" name="Shape 214"/>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49250" lvl="0" marL="457200" rtl="0" algn="just">
              <a:spcBef>
                <a:spcPts val="0"/>
              </a:spcBef>
              <a:buSzPct val="100000"/>
            </a:pPr>
            <a:r>
              <a:rPr lang="en" sz="1900"/>
              <a:t>Projeto executado durante todo o período da disciplina por um grupo de alunos</a:t>
            </a:r>
          </a:p>
          <a:p>
            <a:pPr indent="-349250" lvl="0" marL="457200" rtl="0" algn="just">
              <a:spcBef>
                <a:spcPts val="0"/>
              </a:spcBef>
              <a:buSzPct val="100000"/>
            </a:pPr>
            <a:r>
              <a:rPr lang="en" sz="1900"/>
              <a:t>Reforça a compreensão dos conceitos e gera uma situação onde o aluno é instigado a aplicá-los na prática. Ajuda também a evoluir outras habilidades como trabalho em equipe e resolução de problemas</a:t>
            </a:r>
          </a:p>
          <a:p>
            <a:pPr indent="-349250" lvl="0" marL="457200" rtl="0" algn="just">
              <a:spcBef>
                <a:spcPts val="0"/>
              </a:spcBef>
              <a:buSzPct val="100000"/>
            </a:pPr>
            <a:r>
              <a:rPr lang="en" sz="1900"/>
              <a:t>Normalmente consiste no desenvolvimento de um projeto de software passando por todas as etapas desde o planejamento até a codificação. Apresentações parciais são avaliadas em cada etapa</a:t>
            </a:r>
          </a:p>
          <a:p>
            <a:pPr indent="-349250" lvl="0" marL="457200" rtl="0" algn="just">
              <a:spcBef>
                <a:spcPts val="0"/>
              </a:spcBef>
              <a:buSzPct val="100000"/>
            </a:pPr>
            <a:r>
              <a:rPr lang="en" sz="1900"/>
              <a:t>É o recurso educacional mais próximo do conceito “learning by doing”, simulando ao máximo uma situação real</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sp>
        <p:nvSpPr>
          <p:cNvPr id="219" name="Shape 21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Ensino de Engenharia de Software : Próximos passos</a:t>
            </a:r>
          </a:p>
        </p:txBody>
      </p:sp>
      <p:sp>
        <p:nvSpPr>
          <p:cNvPr id="220" name="Shape 220"/>
          <p:cNvSpPr txBox="1"/>
          <p:nvPr>
            <p:ph idx="1" type="body"/>
          </p:nvPr>
        </p:nvSpPr>
        <p:spPr>
          <a:xfrm>
            <a:off x="311700" y="1017725"/>
            <a:ext cx="8520600" cy="3416400"/>
          </a:xfrm>
          <a:prstGeom prst="rect">
            <a:avLst/>
          </a:prstGeom>
        </p:spPr>
        <p:txBody>
          <a:bodyPr anchorCtr="0" anchor="t" bIns="91425" lIns="91425" rIns="91425" tIns="91425">
            <a:noAutofit/>
          </a:bodyPr>
          <a:lstStyle/>
          <a:p>
            <a:pPr indent="-228600" lvl="0" marL="457200" rtl="0" algn="just">
              <a:spcBef>
                <a:spcPts val="0"/>
              </a:spcBef>
            </a:pPr>
            <a:r>
              <a:rPr lang="en"/>
              <a:t>Vale notar que as estratégias aqui apresentadas são inclusive incentivadas por instituições responsáveis pela padronização do ensino de engenharia de software, como a IEEE</a:t>
            </a:r>
          </a:p>
          <a:p>
            <a:pPr indent="-228600" lvl="0" marL="457200" rtl="0" algn="just">
              <a:spcBef>
                <a:spcPts val="0"/>
              </a:spcBef>
            </a:pPr>
            <a:r>
              <a:rPr lang="en"/>
              <a:t>Atividades que incentivam a prática dos conceitos ensinados são extremamente importantes na formação de um profissional preparado para o mercado de trabalho</a:t>
            </a:r>
          </a:p>
          <a:p>
            <a:pPr indent="-228600" lvl="0" marL="457200" rtl="0" algn="just">
              <a:spcBef>
                <a:spcPts val="0"/>
              </a:spcBef>
            </a:pPr>
            <a:r>
              <a:rPr lang="en"/>
              <a:t>Entretanto, até mesmo os capstone projects podem pecar no sentido de oferecer uma situação completamente verossímil ao mundo real. De toda forma, algo que reflete completamente o mundo real é a melhor abordagem de ensino?</a:t>
            </a:r>
          </a:p>
          <a:p>
            <a:pPr indent="-228600" lvl="0" marL="457200" algn="just">
              <a:spcBef>
                <a:spcPts val="0"/>
              </a:spcBef>
            </a:pPr>
            <a:r>
              <a:rPr lang="en"/>
              <a:t>Existe algo que consegue oferecer tanto uma experiência lúdica quanto uma experiência que simula problemas de uma maneira mais didática?</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sp>
        <p:nvSpPr>
          <p:cNvPr id="225" name="Shape 22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Jogos digitais e ES: </a:t>
            </a:r>
            <a:r>
              <a:rPr lang="en"/>
              <a:t>Motivação</a:t>
            </a:r>
          </a:p>
        </p:txBody>
      </p:sp>
      <p:sp>
        <p:nvSpPr>
          <p:cNvPr id="226" name="Shape 22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SzPct val="100000"/>
            </a:pPr>
            <a:r>
              <a:rPr lang="en" sz="2400"/>
              <a:t>Dificuldade na apresentação do conteúdo de Engenharia de Software</a:t>
            </a:r>
          </a:p>
          <a:p>
            <a:pPr indent="-381000" lvl="0" marL="457200" rtl="0">
              <a:spcBef>
                <a:spcPts val="0"/>
              </a:spcBef>
              <a:buSzPct val="100000"/>
            </a:pPr>
            <a:r>
              <a:rPr lang="en" sz="2400"/>
              <a:t>Aulas expositivas x “Mão na massa”</a:t>
            </a:r>
          </a:p>
          <a:p>
            <a:pPr indent="-342900" lvl="1" marL="914400" rtl="0">
              <a:spcBef>
                <a:spcPts val="0"/>
              </a:spcBef>
              <a:buSzPct val="100000"/>
            </a:pPr>
            <a:r>
              <a:rPr lang="en" sz="1800"/>
              <a:t>Conteúdos muito específicos </a:t>
            </a:r>
          </a:p>
          <a:p>
            <a:pPr indent="-342900" lvl="1" marL="914400" rtl="0">
              <a:spcBef>
                <a:spcPts val="0"/>
              </a:spcBef>
              <a:buSzPct val="100000"/>
            </a:pPr>
            <a:r>
              <a:rPr lang="en" sz="1800"/>
              <a:t>Pouco envolvimento em processos reais</a:t>
            </a:r>
          </a:p>
          <a:p>
            <a:pPr indent="-342900" lvl="1" marL="914400" rtl="0">
              <a:spcBef>
                <a:spcPts val="0"/>
              </a:spcBef>
              <a:buSzPct val="100000"/>
            </a:pPr>
            <a:r>
              <a:rPr lang="en" sz="1800"/>
              <a:t>Problemas entre o teórico e o re</a:t>
            </a:r>
            <a:r>
              <a:rPr lang="en" sz="1800"/>
              <a:t>al</a:t>
            </a:r>
          </a:p>
          <a:p>
            <a:pPr indent="-381000" lvl="0" marL="457200" rtl="0">
              <a:spcBef>
                <a:spcPts val="0"/>
              </a:spcBef>
              <a:buSzPct val="100000"/>
            </a:pPr>
            <a:r>
              <a:rPr lang="en" sz="2400"/>
              <a:t>Teórico x Prático = utilização de jogos </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x="0" y="0"/>
          <a:ext cx="0" cy="0"/>
          <a:chOff x="0" y="0"/>
          <a:chExt cx="0" cy="0"/>
        </a:xfrm>
      </p:grpSpPr>
      <p:sp>
        <p:nvSpPr>
          <p:cNvPr id="231" name="Shape 23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Ensinando ES com jogos</a:t>
            </a:r>
          </a:p>
          <a:p>
            <a:pPr lvl="0" rtl="0">
              <a:spcBef>
                <a:spcPts val="0"/>
              </a:spcBef>
              <a:buNone/>
            </a:pPr>
            <a:r>
              <a:t/>
            </a:r>
            <a:endParaRPr/>
          </a:p>
          <a:p>
            <a:pPr lvl="0" rtl="0">
              <a:spcBef>
                <a:spcPts val="0"/>
              </a:spcBef>
              <a:buNone/>
            </a:pPr>
            <a:r>
              <a:t/>
            </a:r>
            <a:endParaRPr/>
          </a:p>
        </p:txBody>
      </p:sp>
      <p:sp>
        <p:nvSpPr>
          <p:cNvPr id="232" name="Shape 232"/>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81000" lvl="0" marL="457200" rtl="0">
              <a:spcBef>
                <a:spcPts val="0"/>
              </a:spcBef>
              <a:buSzPct val="100000"/>
            </a:pPr>
            <a:r>
              <a:rPr lang="en" sz="2400"/>
              <a:t>Conseguir suprir as </a:t>
            </a:r>
            <a:r>
              <a:rPr lang="en" sz="2400"/>
              <a:t>necessidades</a:t>
            </a:r>
            <a:r>
              <a:rPr lang="en" sz="2400"/>
              <a:t> “práticas” do ensino de ES</a:t>
            </a:r>
          </a:p>
          <a:p>
            <a:pPr indent="-381000" lvl="0" marL="457200" rtl="0">
              <a:spcBef>
                <a:spcPts val="0"/>
              </a:spcBef>
              <a:buSzPct val="100000"/>
            </a:pPr>
            <a:r>
              <a:rPr lang="en" sz="2400"/>
              <a:t>Simulação de um ambiente </a:t>
            </a:r>
            <a:r>
              <a:rPr lang="en" sz="2400"/>
              <a:t>empresarial</a:t>
            </a:r>
          </a:p>
          <a:p>
            <a:pPr indent="-381000" lvl="0" marL="457200" rtl="0">
              <a:spcBef>
                <a:spcPts val="0"/>
              </a:spcBef>
              <a:buSzPct val="100000"/>
            </a:pPr>
            <a:r>
              <a:rPr lang="en" sz="2400"/>
              <a:t>Complementar conteúdos que não são apresentados em sala de aula muitas vezes devido à abrangência da área de ES</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Ensinando com jogos: Requisitos</a:t>
            </a:r>
          </a:p>
          <a:p>
            <a:pPr lvl="0" rtl="0">
              <a:spcBef>
                <a:spcPts val="0"/>
              </a:spcBef>
              <a:buNone/>
            </a:pPr>
            <a:r>
              <a:t/>
            </a:r>
            <a:endParaRPr/>
          </a:p>
        </p:txBody>
      </p:sp>
      <p:sp>
        <p:nvSpPr>
          <p:cNvPr id="238" name="Shape 23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Quais os requisitos mínimos que um jogo aplicado ao ensino de ES?</a:t>
            </a:r>
          </a:p>
          <a:p>
            <a:pPr indent="-228600" lvl="1" marL="914400" rtl="0">
              <a:spcBef>
                <a:spcPts val="0"/>
              </a:spcBef>
            </a:pPr>
            <a:r>
              <a:rPr lang="en"/>
              <a:t>Colaboração</a:t>
            </a:r>
          </a:p>
          <a:p>
            <a:pPr indent="-228600" lvl="2" marL="1371600" rtl="0">
              <a:spcBef>
                <a:spcPts val="0"/>
              </a:spcBef>
            </a:pPr>
            <a:r>
              <a:rPr lang="en"/>
              <a:t>Trabalho em equipes</a:t>
            </a:r>
          </a:p>
          <a:p>
            <a:pPr indent="-228600" lvl="2" marL="1371600" rtl="0">
              <a:spcBef>
                <a:spcPts val="0"/>
              </a:spcBef>
            </a:pPr>
            <a:r>
              <a:rPr lang="en"/>
              <a:t>Distribuição de tarefas, papéis específicos para cada participante da atividade</a:t>
            </a:r>
          </a:p>
          <a:p>
            <a:pPr indent="-228600" lvl="1" marL="914400" rtl="0">
              <a:spcBef>
                <a:spcPts val="0"/>
              </a:spcBef>
            </a:pPr>
            <a:r>
              <a:rPr lang="en"/>
              <a:t>Conteúdo/Desafio </a:t>
            </a:r>
          </a:p>
          <a:p>
            <a:pPr indent="-228600" lvl="2" marL="1371600" rtl="0">
              <a:spcBef>
                <a:spcPts val="0"/>
              </a:spcBef>
            </a:pPr>
            <a:r>
              <a:rPr lang="en"/>
              <a:t>Desafios do jogo x transmissão do conteúdo didático</a:t>
            </a:r>
          </a:p>
          <a:p>
            <a:pPr indent="-228600" lvl="1" marL="914400" rtl="0">
              <a:spcBef>
                <a:spcPts val="0"/>
              </a:spcBef>
            </a:pPr>
            <a:r>
              <a:rPr lang="en"/>
              <a:t>Flexibilidade</a:t>
            </a:r>
          </a:p>
          <a:p>
            <a:pPr indent="-228600" lvl="2" marL="1371600" rtl="0">
              <a:spcBef>
                <a:spcPts val="0"/>
              </a:spcBef>
            </a:pPr>
            <a:r>
              <a:rPr lang="en"/>
              <a:t>Atualização de conteúdo</a:t>
            </a:r>
          </a:p>
          <a:p>
            <a:pPr indent="-228600" lvl="2" marL="1371600" rtl="0">
              <a:spcBef>
                <a:spcPts val="0"/>
              </a:spcBef>
            </a:pPr>
            <a:r>
              <a:rPr lang="en"/>
              <a:t>Envolvimento com as novos assuntos relacionados a Engenharia de Software</a:t>
            </a:r>
          </a:p>
          <a:p>
            <a:pPr indent="-228600" lvl="1" marL="914400" rtl="0">
              <a:spcBef>
                <a:spcPts val="0"/>
              </a:spcBef>
            </a:pPr>
            <a:r>
              <a:rPr lang="en"/>
              <a:t>Participação do professor</a:t>
            </a:r>
          </a:p>
          <a:p>
            <a:pPr indent="-228600" lvl="2" marL="1371600" rtl="0">
              <a:spcBef>
                <a:spcPts val="0"/>
              </a:spcBef>
            </a:pPr>
            <a:r>
              <a:rPr lang="en"/>
              <a:t>Intervenção do professor no direcionamento/andamento das atividades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Década de 50</a:t>
            </a:r>
          </a:p>
        </p:txBody>
      </p:sp>
      <p:sp>
        <p:nvSpPr>
          <p:cNvPr id="72" name="Shape 72"/>
          <p:cNvSpPr txBox="1"/>
          <p:nvPr>
            <p:ph idx="1" type="body"/>
          </p:nvPr>
        </p:nvSpPr>
        <p:spPr>
          <a:xfrm>
            <a:off x="311700" y="1152475"/>
            <a:ext cx="3999900" cy="3416400"/>
          </a:xfrm>
          <a:prstGeom prst="rect">
            <a:avLst/>
          </a:prstGeom>
        </p:spPr>
        <p:txBody>
          <a:bodyPr anchorCtr="0" anchor="t" bIns="91425" lIns="91425" rIns="91425" tIns="91425">
            <a:noAutofit/>
          </a:bodyPr>
          <a:lstStyle/>
          <a:p>
            <a:pPr indent="-342900" lvl="0" marL="457200" rtl="0">
              <a:spcBef>
                <a:spcPts val="0"/>
              </a:spcBef>
              <a:buSzPct val="100000"/>
            </a:pPr>
            <a:r>
              <a:rPr lang="en" sz="1800"/>
              <a:t>Os computadores desta época eram muito caros e grandes para que fossem utilizados para o </a:t>
            </a:r>
            <a:r>
              <a:rPr lang="en" sz="1800"/>
              <a:t>entretenimento</a:t>
            </a:r>
            <a:r>
              <a:rPr lang="en" sz="1800"/>
              <a:t>.</a:t>
            </a:r>
          </a:p>
          <a:p>
            <a:pPr indent="-342900" lvl="0" marL="457200" rtl="0">
              <a:spcBef>
                <a:spcPts val="0"/>
              </a:spcBef>
              <a:buSzPct val="100000"/>
            </a:pPr>
            <a:r>
              <a:rPr lang="en" sz="1800"/>
              <a:t>Os primeiros jogos se limitaram à testes e demonstrações de teorias relacionadas a áreas como a IHC.</a:t>
            </a:r>
          </a:p>
        </p:txBody>
      </p:sp>
      <p:pic>
        <p:nvPicPr>
          <p:cNvPr descr="File:Two women operating ENIAC.gif - Wikimedia Commons" id="73" name="Shape 73" title="Duas mulheres operando o ENIAC"/>
          <p:cNvPicPr preferRelativeResize="0"/>
          <p:nvPr/>
        </p:nvPicPr>
        <p:blipFill>
          <a:blip r:embed="rId3">
            <a:alphaModFix/>
          </a:blip>
          <a:stretch>
            <a:fillRect/>
          </a:stretch>
        </p:blipFill>
        <p:spPr>
          <a:xfrm>
            <a:off x="4832400" y="1626825"/>
            <a:ext cx="3999900" cy="263744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 name="Shape 242"/>
        <p:cNvGrpSpPr/>
        <p:nvPr/>
      </p:nvGrpSpPr>
      <p:grpSpPr>
        <a:xfrm>
          <a:off x="0" y="0"/>
          <a:ext cx="0" cy="0"/>
          <a:chOff x="0" y="0"/>
          <a:chExt cx="0" cy="0"/>
        </a:xfrm>
      </p:grpSpPr>
      <p:sp>
        <p:nvSpPr>
          <p:cNvPr id="243" name="Shape 24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Ensinando com jogos: Requisitos</a:t>
            </a:r>
          </a:p>
          <a:p>
            <a:pPr lvl="0" rtl="0">
              <a:spcBef>
                <a:spcPts val="0"/>
              </a:spcBef>
              <a:buNone/>
            </a:pPr>
            <a:r>
              <a:t/>
            </a:r>
            <a:endParaRPr/>
          </a:p>
        </p:txBody>
      </p:sp>
      <p:sp>
        <p:nvSpPr>
          <p:cNvPr id="244" name="Shape 244"/>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Quais os requisitos mínimos que um jogo aplicada a educação?</a:t>
            </a:r>
          </a:p>
          <a:p>
            <a:pPr indent="-228600" lvl="1" marL="914400" rtl="0">
              <a:spcBef>
                <a:spcPts val="0"/>
              </a:spcBef>
            </a:pPr>
            <a:r>
              <a:rPr lang="en"/>
              <a:t>Foco em processo </a:t>
            </a:r>
          </a:p>
          <a:p>
            <a:pPr indent="-228600" lvl="2" marL="1371600" rtl="0">
              <a:spcBef>
                <a:spcPts val="0"/>
              </a:spcBef>
            </a:pPr>
            <a:r>
              <a:rPr lang="en"/>
              <a:t>Principal envolvimento com ES</a:t>
            </a:r>
          </a:p>
          <a:p>
            <a:pPr indent="-228600" lvl="2" marL="1371600" rtl="0">
              <a:spcBef>
                <a:spcPts val="0"/>
              </a:spcBef>
            </a:pPr>
            <a:r>
              <a:rPr lang="en"/>
              <a:t>Ensinar processos: compreender, definir, seguir controlar</a:t>
            </a:r>
          </a:p>
          <a:p>
            <a:pPr indent="-228600" lvl="2" marL="1371600" rtl="0">
              <a:spcBef>
                <a:spcPts val="0"/>
              </a:spcBef>
            </a:pPr>
            <a:r>
              <a:rPr lang="en"/>
              <a:t>Escopo, prazos, custos, qualidade...</a:t>
            </a:r>
          </a:p>
          <a:p>
            <a:pPr indent="-228600" lvl="1" marL="914400" rtl="0">
              <a:spcBef>
                <a:spcPts val="0"/>
              </a:spcBef>
            </a:pPr>
            <a:r>
              <a:rPr lang="en"/>
              <a:t>Níveis</a:t>
            </a:r>
          </a:p>
          <a:p>
            <a:pPr indent="-228600" lvl="2" marL="1371600" rtl="0">
              <a:spcBef>
                <a:spcPts val="0"/>
              </a:spcBef>
            </a:pPr>
            <a:r>
              <a:rPr lang="en"/>
              <a:t>Níveis</a:t>
            </a:r>
            <a:r>
              <a:rPr lang="en"/>
              <a:t> de dificuldade</a:t>
            </a:r>
          </a:p>
          <a:p>
            <a:pPr indent="-228600" lvl="2" marL="1371600" rtl="0">
              <a:spcBef>
                <a:spcPts val="0"/>
              </a:spcBef>
            </a:pPr>
            <a:r>
              <a:rPr lang="en"/>
              <a:t>Acrescentar novos conteúdos</a:t>
            </a:r>
          </a:p>
          <a:p>
            <a:pPr indent="-228600" lvl="1" marL="914400" rtl="0">
              <a:spcBef>
                <a:spcPts val="0"/>
              </a:spcBef>
            </a:pPr>
            <a:r>
              <a:rPr lang="en"/>
              <a:t>Lúdico</a:t>
            </a:r>
          </a:p>
          <a:p>
            <a:pPr indent="-228600" lvl="2" marL="1371600" rtl="0">
              <a:spcBef>
                <a:spcPts val="0"/>
              </a:spcBef>
            </a:pPr>
            <a:r>
              <a:rPr lang="en"/>
              <a:t>Atividades não massantes</a:t>
            </a:r>
          </a:p>
          <a:p>
            <a:pPr indent="-228600" lvl="2" marL="1371600" rtl="0">
              <a:spcBef>
                <a:spcPts val="0"/>
              </a:spcBef>
            </a:pPr>
            <a:r>
              <a:rPr lang="en"/>
              <a:t>Relacionar o aprendizagem com o “lazer”</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Ensinando com jogos: Requisitos</a:t>
            </a:r>
          </a:p>
          <a:p>
            <a:pPr lvl="0" rtl="0">
              <a:spcBef>
                <a:spcPts val="0"/>
              </a:spcBef>
              <a:buNone/>
            </a:pPr>
            <a:r>
              <a:t/>
            </a:r>
            <a:endParaRPr/>
          </a:p>
        </p:txBody>
      </p:sp>
      <p:sp>
        <p:nvSpPr>
          <p:cNvPr id="250" name="Shape 250"/>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Quais os requisitos mínimos que um jogo aplicada a educação?</a:t>
            </a:r>
          </a:p>
          <a:p>
            <a:pPr indent="-228600" lvl="1" marL="914400" rtl="0">
              <a:spcBef>
                <a:spcPts val="0"/>
              </a:spcBef>
            </a:pPr>
            <a:r>
              <a:rPr lang="en"/>
              <a:t>Multimídia</a:t>
            </a:r>
          </a:p>
          <a:p>
            <a:pPr indent="-228600" lvl="2" marL="1371600" rtl="0">
              <a:spcBef>
                <a:spcPts val="0"/>
              </a:spcBef>
            </a:pPr>
            <a:r>
              <a:rPr lang="en"/>
              <a:t>Sons, imagens, efeitos…</a:t>
            </a:r>
          </a:p>
          <a:p>
            <a:pPr indent="-228600" lvl="2" marL="1371600" rtl="0">
              <a:spcBef>
                <a:spcPts val="0"/>
              </a:spcBef>
            </a:pPr>
            <a:r>
              <a:rPr lang="en"/>
              <a:t>Conteúdos não repetitivos: Interação entre as mídias</a:t>
            </a:r>
          </a:p>
          <a:p>
            <a:pPr indent="-228600" lvl="1" marL="914400" rtl="0">
              <a:spcBef>
                <a:spcPts val="0"/>
              </a:spcBef>
            </a:pPr>
            <a:r>
              <a:rPr lang="en"/>
              <a:t>Local x Remoto</a:t>
            </a:r>
          </a:p>
          <a:p>
            <a:pPr indent="-228600" lvl="2" marL="1371600" rtl="0">
              <a:spcBef>
                <a:spcPts val="0"/>
              </a:spcBef>
            </a:pPr>
            <a:r>
              <a:rPr lang="en"/>
              <a:t>Internet</a:t>
            </a:r>
          </a:p>
          <a:p>
            <a:pPr indent="-228600" lvl="2" marL="1371600" rtl="0">
              <a:spcBef>
                <a:spcPts val="0"/>
              </a:spcBef>
            </a:pPr>
            <a:r>
              <a:rPr lang="en"/>
              <a:t>Interação dentro e fora da sala de aula</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Exemplos</a:t>
            </a:r>
          </a:p>
        </p:txBody>
      </p:sp>
      <p:sp>
        <p:nvSpPr>
          <p:cNvPr id="256" name="Shape 25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Simulação de ambientes de desenvolvimento</a:t>
            </a:r>
          </a:p>
          <a:p>
            <a:pPr indent="-228600" lvl="1" marL="914400" rtl="0">
              <a:spcBef>
                <a:spcPts val="0"/>
              </a:spcBef>
            </a:pPr>
            <a:r>
              <a:rPr lang="en"/>
              <a:t>Planager</a:t>
            </a:r>
          </a:p>
          <a:p>
            <a:pPr indent="-228600" lvl="2" marL="1371600" rtl="0">
              <a:spcBef>
                <a:spcPts val="0"/>
              </a:spcBef>
            </a:pPr>
            <a:r>
              <a:rPr lang="en"/>
              <a:t>Gerência de projetos</a:t>
            </a:r>
          </a:p>
          <a:p>
            <a:pPr indent="-228600" lvl="1" marL="914400" rtl="0">
              <a:spcBef>
                <a:spcPts val="0"/>
              </a:spcBef>
            </a:pPr>
            <a:r>
              <a:rPr lang="en"/>
              <a:t>Scrumming</a:t>
            </a:r>
          </a:p>
          <a:p>
            <a:pPr indent="-228600" lvl="2" marL="1371600" rtl="0">
              <a:spcBef>
                <a:spcPts val="0"/>
              </a:spcBef>
            </a:pPr>
            <a:r>
              <a:rPr lang="en"/>
              <a:t>Práticas de Scrum</a:t>
            </a:r>
          </a:p>
          <a:p>
            <a:pPr indent="-228600" lvl="2" marL="1371600" rtl="0">
              <a:spcBef>
                <a:spcPts val="0"/>
              </a:spcBef>
            </a:pPr>
            <a:r>
              <a:rPr lang="en"/>
              <a:t>Métodos ágeis para gerenciamento de projetos</a:t>
            </a:r>
          </a:p>
          <a:p>
            <a:pPr indent="-228600" lvl="1" marL="914400" rtl="0">
              <a:spcBef>
                <a:spcPts val="0"/>
              </a:spcBef>
            </a:pPr>
            <a:r>
              <a:rPr lang="en"/>
              <a:t>X-MED v1.0</a:t>
            </a:r>
          </a:p>
          <a:p>
            <a:pPr indent="-228600" lvl="2" marL="1371600" rtl="0">
              <a:spcBef>
                <a:spcPts val="0"/>
              </a:spcBef>
            </a:pPr>
            <a:r>
              <a:rPr lang="en"/>
              <a:t>Desenvolvimento ou selecionar objetivos de mediação de software</a:t>
            </a:r>
          </a:p>
          <a:p>
            <a:pPr indent="-228600" lvl="1" marL="914400" rtl="0">
              <a:spcBef>
                <a:spcPts val="0"/>
              </a:spcBef>
            </a:pPr>
            <a:r>
              <a:rPr lang="en"/>
              <a:t>SimSE</a:t>
            </a:r>
          </a:p>
          <a:p>
            <a:pPr indent="-317500" lvl="2" marL="1371600" marR="0" rtl="0" algn="l">
              <a:lnSpc>
                <a:spcPct val="115000"/>
              </a:lnSpc>
              <a:spcBef>
                <a:spcPts val="0"/>
              </a:spcBef>
              <a:spcAft>
                <a:spcPts val="1600"/>
              </a:spcAft>
              <a:buClr>
                <a:schemeClr val="accent3"/>
              </a:buClr>
              <a:buSzPct val="100000"/>
              <a:buFont typeface="Average"/>
            </a:pPr>
            <a:r>
              <a:rPr lang="en"/>
              <a:t>Apresentação de conceitos através de ferramentas gráficas</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 name="Shape 260"/>
        <p:cNvGrpSpPr/>
        <p:nvPr/>
      </p:nvGrpSpPr>
      <p:grpSpPr>
        <a:xfrm>
          <a:off x="0" y="0"/>
          <a:ext cx="0" cy="0"/>
          <a:chOff x="0" y="0"/>
          <a:chExt cx="0" cy="0"/>
        </a:xfrm>
      </p:grpSpPr>
      <p:sp>
        <p:nvSpPr>
          <p:cNvPr id="261" name="Shape 26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Exemplos</a:t>
            </a:r>
          </a:p>
        </p:txBody>
      </p:sp>
      <p:sp>
        <p:nvSpPr>
          <p:cNvPr id="262" name="Shape 262"/>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Simulação de ambientes de desenvolvimento</a:t>
            </a:r>
          </a:p>
          <a:p>
            <a:pPr indent="-228600" lvl="1" marL="914400" rtl="0">
              <a:spcBef>
                <a:spcPts val="0"/>
              </a:spcBef>
            </a:pPr>
            <a:r>
              <a:rPr lang="en"/>
              <a:t>SE•RPG</a:t>
            </a:r>
          </a:p>
          <a:p>
            <a:pPr indent="-228600" lvl="2" marL="1371600" rtl="0">
              <a:spcBef>
                <a:spcPts val="0"/>
              </a:spcBef>
            </a:pPr>
            <a:r>
              <a:rPr lang="en"/>
              <a:t>S</a:t>
            </a:r>
            <a:r>
              <a:rPr lang="en"/>
              <a:t>imular um ambiente de desenvolvimento de software</a:t>
            </a:r>
          </a:p>
          <a:p>
            <a:pPr indent="-228600" lvl="2" marL="1371600" rtl="0">
              <a:spcBef>
                <a:spcPts val="0"/>
              </a:spcBef>
            </a:pPr>
            <a:r>
              <a:rPr lang="en"/>
              <a:t>Utiliza um cenário de empresa fictícia</a:t>
            </a:r>
          </a:p>
          <a:p>
            <a:pPr indent="-228600" lvl="1" marL="914400" rtl="0">
              <a:spcBef>
                <a:spcPts val="0"/>
              </a:spcBef>
            </a:pPr>
            <a:r>
              <a:rPr lang="en"/>
              <a:t> </a:t>
            </a:r>
            <a:r>
              <a:rPr lang="en"/>
              <a:t>THE INCREDIBLE MANAGER</a:t>
            </a:r>
          </a:p>
          <a:p>
            <a:pPr indent="-228600" lvl="2" marL="1371600" rtl="0">
              <a:spcBef>
                <a:spcPts val="0"/>
              </a:spcBef>
            </a:pPr>
            <a:r>
              <a:rPr lang="en"/>
              <a:t>Desenvolvimento geral de um projeto de software</a:t>
            </a:r>
          </a:p>
          <a:p>
            <a:pPr indent="-228600" lvl="1" marL="914400" rtl="0">
              <a:spcBef>
                <a:spcPts val="0"/>
              </a:spcBef>
            </a:pPr>
            <a:r>
              <a:rPr lang="en"/>
              <a:t>SESAM</a:t>
            </a:r>
          </a:p>
          <a:p>
            <a:pPr indent="-228600" lvl="2" marL="1371600" rtl="0">
              <a:spcBef>
                <a:spcPts val="0"/>
              </a:spcBef>
            </a:pPr>
            <a:r>
              <a:rPr lang="en"/>
              <a:t>Verificar se o jogador consegue gerenciar um projeto com sucesso</a:t>
            </a:r>
          </a:p>
          <a:p>
            <a:pPr indent="-228600" lvl="1" marL="914400" rtl="0">
              <a:spcBef>
                <a:spcPts val="0"/>
              </a:spcBef>
            </a:pPr>
            <a:r>
              <a:rPr lang="en"/>
              <a:t>YAMM</a:t>
            </a:r>
          </a:p>
          <a:p>
            <a:pPr indent="-228600" lvl="2" marL="1371600" rtl="0">
              <a:spcBef>
                <a:spcPts val="0"/>
              </a:spcBef>
            </a:pPr>
            <a:r>
              <a:rPr lang="en"/>
              <a:t>Envolve decisões de gerência de projetos em um </a:t>
            </a:r>
            <a:r>
              <a:rPr lang="en"/>
              <a:t>ambiente</a:t>
            </a:r>
            <a:r>
              <a:rPr lang="en"/>
              <a:t> real</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sp>
        <p:nvSpPr>
          <p:cNvPr id="267" name="Shape 26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Exemplos</a:t>
            </a:r>
          </a:p>
        </p:txBody>
      </p:sp>
      <p:sp>
        <p:nvSpPr>
          <p:cNvPr id="268" name="Shape 26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Simulação de ambientes de desenvolvimento</a:t>
            </a:r>
          </a:p>
          <a:p>
            <a:pPr indent="-228600" lvl="1" marL="914400" rtl="0">
              <a:spcBef>
                <a:spcPts val="0"/>
              </a:spcBef>
            </a:pPr>
            <a:r>
              <a:rPr lang="en"/>
              <a:t>Card Game</a:t>
            </a:r>
          </a:p>
          <a:p>
            <a:pPr indent="-228600" lvl="2" marL="1371600" rtl="0">
              <a:spcBef>
                <a:spcPts val="0"/>
              </a:spcBef>
            </a:pPr>
            <a:r>
              <a:rPr lang="en"/>
              <a:t>Fases dos requisitos, projetos e desenvolvimento</a:t>
            </a:r>
          </a:p>
          <a:p>
            <a:pPr indent="-228600" lvl="1" marL="914400" rtl="0">
              <a:spcBef>
                <a:spcPts val="0"/>
              </a:spcBef>
            </a:pPr>
            <a:r>
              <a:rPr lang="en"/>
              <a:t>CBT</a:t>
            </a:r>
          </a:p>
          <a:p>
            <a:pPr indent="-228600" lvl="2" marL="1371600" rtl="0">
              <a:spcBef>
                <a:spcPts val="0"/>
              </a:spcBef>
            </a:pPr>
            <a:r>
              <a:rPr lang="en"/>
              <a:t>Envolvimento com </a:t>
            </a:r>
            <a:r>
              <a:rPr lang="en"/>
              <a:t>situações</a:t>
            </a:r>
            <a:r>
              <a:rPr lang="en"/>
              <a:t> complexas associadas ao gerenciamento de projetos</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 name="Shape 272"/>
        <p:cNvGrpSpPr/>
        <p:nvPr/>
      </p:nvGrpSpPr>
      <p:grpSpPr>
        <a:xfrm>
          <a:off x="0" y="0"/>
          <a:ext cx="0" cy="0"/>
          <a:chOff x="0" y="0"/>
          <a:chExt cx="0" cy="0"/>
        </a:xfrm>
      </p:grpSpPr>
      <p:sp>
        <p:nvSpPr>
          <p:cNvPr id="273" name="Shape 27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Situação atual de jogos para ensino de ES</a:t>
            </a:r>
          </a:p>
          <a:p>
            <a:pPr lvl="0">
              <a:spcBef>
                <a:spcPts val="0"/>
              </a:spcBef>
              <a:buNone/>
            </a:pPr>
            <a:r>
              <a:t/>
            </a:r>
            <a:endParaRPr/>
          </a:p>
        </p:txBody>
      </p:sp>
      <p:sp>
        <p:nvSpPr>
          <p:cNvPr id="274" name="Shape 274"/>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har char="●"/>
            </a:pPr>
            <a:r>
              <a:rPr lang="en"/>
              <a:t>Quase todos possuem o mesmo objetivo</a:t>
            </a:r>
          </a:p>
          <a:p>
            <a:pPr indent="-228600" lvl="1" marL="914400" rtl="0">
              <a:spcBef>
                <a:spcPts val="0"/>
              </a:spcBef>
              <a:buChar char="○"/>
            </a:pPr>
            <a:r>
              <a:rPr lang="en"/>
              <a:t> Desenvolver um projeto com o orçamento, prazo e escopo previstos </a:t>
            </a:r>
          </a:p>
          <a:p>
            <a:pPr indent="-228600" lvl="0" marL="457200" rtl="0">
              <a:spcBef>
                <a:spcPts val="0"/>
              </a:spcBef>
              <a:buChar char="●"/>
            </a:pPr>
            <a:r>
              <a:rPr lang="en"/>
              <a:t>Outros aspectos de engenharia de software não costumam ser mencionados</a:t>
            </a:r>
          </a:p>
          <a:p>
            <a:pPr indent="-228600" lvl="0" marL="457200" rtl="0">
              <a:spcBef>
                <a:spcPts val="0"/>
              </a:spcBef>
              <a:buChar char="●"/>
            </a:pPr>
            <a:r>
              <a:rPr lang="en"/>
              <a:t>O uso de simuladores realistas torna o jogo pouco lúdico</a:t>
            </a:r>
          </a:p>
          <a:p>
            <a:pPr indent="-228600" lvl="1" marL="914400" rtl="0">
              <a:spcBef>
                <a:spcPts val="0"/>
              </a:spcBef>
              <a:buChar char="○"/>
            </a:pPr>
            <a:r>
              <a:rPr lang="en"/>
              <a:t>Ao tornar o jogo “real” de mais, ele pode ser menos atrativo aos jogadores</a:t>
            </a:r>
          </a:p>
          <a:p>
            <a:pPr indent="-228600" lvl="0" marL="457200">
              <a:spcBef>
                <a:spcPts val="0"/>
              </a:spcBef>
              <a:buChar char="●"/>
            </a:pPr>
            <a:r>
              <a:rPr lang="en"/>
              <a:t>Os jogos são feitos para apenas um jogador, não retratando a importância da cooperação entre a equipe</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 name="Shape 278"/>
        <p:cNvGrpSpPr/>
        <p:nvPr/>
      </p:nvGrpSpPr>
      <p:grpSpPr>
        <a:xfrm>
          <a:off x="0" y="0"/>
          <a:ext cx="0" cy="0"/>
          <a:chOff x="0" y="0"/>
          <a:chExt cx="0" cy="0"/>
        </a:xfrm>
      </p:grpSpPr>
      <p:sp>
        <p:nvSpPr>
          <p:cNvPr id="279" name="Shape 27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Situação atual de jogos para ensino de ES</a:t>
            </a:r>
          </a:p>
        </p:txBody>
      </p:sp>
      <p:sp>
        <p:nvSpPr>
          <p:cNvPr id="280" name="Shape 280"/>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Propostas não possuem seleções de dificuldades</a:t>
            </a:r>
          </a:p>
          <a:p>
            <a:pPr indent="-228600" lvl="1" marL="914400" rtl="0">
              <a:spcBef>
                <a:spcPts val="0"/>
              </a:spcBef>
            </a:pPr>
            <a:r>
              <a:rPr lang="en"/>
              <a:t>Jogos se tornam limitados a pessoas com um determinado nível de experiência no assunto</a:t>
            </a:r>
          </a:p>
          <a:p>
            <a:pPr indent="-228600" lvl="0" marL="457200" rtl="0">
              <a:spcBef>
                <a:spcPts val="0"/>
              </a:spcBef>
            </a:pPr>
            <a:r>
              <a:rPr lang="en"/>
              <a:t>Apenas disponíveis em ambientes locais</a:t>
            </a:r>
          </a:p>
          <a:p>
            <a:pPr indent="-228600" lvl="0" marL="457200" rtl="0">
              <a:spcBef>
                <a:spcPts val="0"/>
              </a:spcBef>
            </a:pPr>
            <a:r>
              <a:rPr lang="en"/>
              <a:t>Não são flexíveis como a disciplina</a:t>
            </a:r>
          </a:p>
          <a:p>
            <a:pPr indent="-228600" lvl="0" marL="457200" rtl="0">
              <a:spcBef>
                <a:spcPts val="0"/>
              </a:spcBef>
            </a:pPr>
            <a:r>
              <a:rPr lang="en"/>
              <a:t>Não permitem adaptações pelo professor</a:t>
            </a:r>
          </a:p>
          <a:p>
            <a:pPr indent="-228600" lvl="1" marL="914400" rtl="0">
              <a:spcBef>
                <a:spcPts val="0"/>
              </a:spcBef>
            </a:pPr>
            <a:r>
              <a:rPr lang="en"/>
              <a:t>Apenas permitem o uso dos cenários já pré-determinados</a:t>
            </a:r>
          </a:p>
          <a:p>
            <a:pPr indent="-228600" lvl="0" marL="457200" rtl="0">
              <a:spcBef>
                <a:spcPts val="0"/>
              </a:spcBef>
            </a:pPr>
            <a:r>
              <a:rPr lang="en"/>
              <a:t>Uso insuficiente de fatores multimídia</a:t>
            </a:r>
          </a:p>
          <a:p>
            <a:pPr indent="-228600" lvl="1" marL="914400" rtl="0">
              <a:spcBef>
                <a:spcPts val="0"/>
              </a:spcBef>
            </a:pPr>
            <a:r>
              <a:rPr lang="en"/>
              <a:t>Interfaces pouco atrativas</a:t>
            </a:r>
          </a:p>
          <a:p>
            <a:pPr indent="-228600" lvl="0" marL="457200" rtl="0">
              <a:spcBef>
                <a:spcPts val="0"/>
              </a:spcBef>
            </a:pPr>
            <a:r>
              <a:rPr lang="en"/>
              <a:t>Avaliações subjetivas</a:t>
            </a:r>
          </a:p>
          <a:p>
            <a:pPr indent="-228600" lvl="1" marL="914400" rtl="0">
              <a:spcBef>
                <a:spcPts val="0"/>
              </a:spcBef>
            </a:pPr>
            <a:r>
              <a:rPr lang="en"/>
              <a:t>Quando existentes, são formulários respondidos por pequenos </a:t>
            </a:r>
            <a:r>
              <a:rPr lang="en"/>
              <a:t>grupos</a:t>
            </a:r>
            <a:r>
              <a:rPr lang="en"/>
              <a:t> de estudantes após experimentarem o jogo</a:t>
            </a:r>
          </a:p>
          <a:p>
            <a:pPr indent="0" lvl="0" marL="457200">
              <a:spcBef>
                <a:spcPts val="0"/>
              </a:spcBef>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Recomendações para jogos futuros</a:t>
            </a:r>
          </a:p>
        </p:txBody>
      </p:sp>
      <p:sp>
        <p:nvSpPr>
          <p:cNvPr id="286" name="Shape 28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Modelar perfil do jogador</a:t>
            </a:r>
          </a:p>
          <a:p>
            <a:pPr indent="-228600" lvl="1" marL="914400" rtl="0">
              <a:spcBef>
                <a:spcPts val="0"/>
              </a:spcBef>
            </a:pPr>
            <a:r>
              <a:rPr lang="en"/>
              <a:t>Definir personalidade, perfil de liderança, experiência, personalidade, etc.</a:t>
            </a:r>
          </a:p>
          <a:p>
            <a:pPr indent="-228600" lvl="0" marL="457200" rtl="0">
              <a:spcBef>
                <a:spcPts val="0"/>
              </a:spcBef>
            </a:pPr>
            <a:r>
              <a:rPr lang="en"/>
              <a:t>Ser disponível via web</a:t>
            </a:r>
          </a:p>
          <a:p>
            <a:pPr indent="-228600" lvl="0" marL="457200" rtl="0">
              <a:spcBef>
                <a:spcPts val="0"/>
              </a:spcBef>
            </a:pPr>
            <a:r>
              <a:rPr lang="en"/>
              <a:t>Simular eventos aleatórios</a:t>
            </a:r>
          </a:p>
          <a:p>
            <a:pPr indent="-228600" lvl="0" marL="457200" rtl="0">
              <a:spcBef>
                <a:spcPts val="0"/>
              </a:spcBef>
            </a:pPr>
            <a:r>
              <a:rPr lang="en"/>
              <a:t>Emitir relatórios sobre as ações do jogador</a:t>
            </a:r>
          </a:p>
          <a:p>
            <a:pPr indent="-228600" lvl="1" marL="914400" rtl="0">
              <a:spcBef>
                <a:spcPts val="0"/>
              </a:spcBef>
            </a:pPr>
            <a:r>
              <a:rPr lang="en"/>
              <a:t>Facilitar que o jogador compreenda o impacto que suas ações geraram no projeto ao longo do tempo, indicando equívocos e acertos</a:t>
            </a:r>
          </a:p>
          <a:p>
            <a:pPr indent="-228600" lvl="0" marL="457200" rtl="0">
              <a:spcBef>
                <a:spcPts val="0"/>
              </a:spcBef>
            </a:pPr>
            <a:r>
              <a:rPr lang="en"/>
              <a:t>Ser intuitivo</a:t>
            </a:r>
          </a:p>
          <a:p>
            <a:pPr indent="-228600" lvl="0" marL="457200" rtl="0">
              <a:spcBef>
                <a:spcPts val="0"/>
              </a:spcBef>
            </a:pPr>
            <a:r>
              <a:rPr lang="en"/>
              <a:t>Fornecer uma simulação adequada dos ambientes reais para públicos adultos</a:t>
            </a:r>
          </a:p>
          <a:p>
            <a:pPr indent="-228600" lvl="0" marL="457200">
              <a:spcBef>
                <a:spcPts val="0"/>
              </a:spcBef>
            </a:pPr>
            <a:r>
              <a:rPr lang="en"/>
              <a:t>Objetivos educacionais claros e definidos</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sp>
        <p:nvSpPr>
          <p:cNvPr id="291" name="Shape 29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Recomendações para jogos futuros</a:t>
            </a:r>
          </a:p>
          <a:p>
            <a:pPr lvl="0">
              <a:spcBef>
                <a:spcPts val="0"/>
              </a:spcBef>
              <a:buNone/>
            </a:pPr>
            <a:r>
              <a:t/>
            </a:r>
            <a:endParaRPr/>
          </a:p>
        </p:txBody>
      </p:sp>
      <p:sp>
        <p:nvSpPr>
          <p:cNvPr id="292" name="Shape 292"/>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Possuir diversidade de conteúdos pedagógicos</a:t>
            </a:r>
          </a:p>
          <a:p>
            <a:pPr indent="-228600" lvl="1" marL="914400" rtl="0">
              <a:spcBef>
                <a:spcPts val="0"/>
              </a:spcBef>
            </a:pPr>
            <a:r>
              <a:rPr lang="en"/>
              <a:t>Indicar bibliografias, materiais de estudo e manual de referência</a:t>
            </a:r>
          </a:p>
          <a:p>
            <a:pPr indent="-228600" lvl="0" marL="457200" rtl="0">
              <a:spcBef>
                <a:spcPts val="0"/>
              </a:spcBef>
            </a:pPr>
            <a:r>
              <a:rPr lang="en"/>
              <a:t>Oferecer modos cooperativos</a:t>
            </a:r>
          </a:p>
          <a:p>
            <a:pPr indent="-228600" lvl="0" marL="457200" rtl="0">
              <a:spcBef>
                <a:spcPts val="0"/>
              </a:spcBef>
            </a:pPr>
            <a:r>
              <a:rPr lang="en"/>
              <a:t>Possibilitar criação de cenários</a:t>
            </a:r>
          </a:p>
          <a:p>
            <a:pPr indent="-228600" lvl="0" marL="457200" rtl="0">
              <a:spcBef>
                <a:spcPts val="0"/>
              </a:spcBef>
            </a:pPr>
            <a:r>
              <a:rPr lang="en"/>
              <a:t>Enfatizar motivação, engajamento, recompensas, desafios e efeitos visuais</a:t>
            </a:r>
          </a:p>
          <a:p>
            <a:pPr indent="-228600" lvl="0" marL="457200">
              <a:spcBef>
                <a:spcPts val="0"/>
              </a:spcBef>
            </a:pPr>
            <a:r>
              <a:rPr lang="en"/>
              <a:t>Ser avaliado por estudos mais rigorosos, que demonstrem as vantagens de utilizar o jogo</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sp>
        <p:nvSpPr>
          <p:cNvPr id="297" name="Shape 29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Exemplo: SERPG</a:t>
            </a:r>
          </a:p>
        </p:txBody>
      </p:sp>
      <p:pic>
        <p:nvPicPr>
          <p:cNvPr id="298" name="Shape 298"/>
          <p:cNvPicPr preferRelativeResize="0"/>
          <p:nvPr/>
        </p:nvPicPr>
        <p:blipFill rotWithShape="1">
          <a:blip r:embed="rId3">
            <a:alphaModFix/>
          </a:blip>
          <a:srcRect b="10568" l="13285" r="13233" t="11725"/>
          <a:stretch/>
        </p:blipFill>
        <p:spPr>
          <a:xfrm>
            <a:off x="1711529" y="1152474"/>
            <a:ext cx="5720935" cy="341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 name="Shape 77"/>
        <p:cNvGrpSpPr/>
        <p:nvPr/>
      </p:nvGrpSpPr>
      <p:grpSpPr>
        <a:xfrm>
          <a:off x="0" y="0"/>
          <a:ext cx="0" cy="0"/>
          <a:chOff x="0" y="0"/>
          <a:chExt cx="0" cy="0"/>
        </a:xfrm>
      </p:grpSpPr>
      <p:sp>
        <p:nvSpPr>
          <p:cNvPr id="78" name="Shape 7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Década de 50</a:t>
            </a:r>
          </a:p>
        </p:txBody>
      </p:sp>
      <p:sp>
        <p:nvSpPr>
          <p:cNvPr id="79" name="Shape 79"/>
          <p:cNvSpPr txBox="1"/>
          <p:nvPr>
            <p:ph idx="1" type="body"/>
          </p:nvPr>
        </p:nvSpPr>
        <p:spPr>
          <a:xfrm>
            <a:off x="311700" y="1152475"/>
            <a:ext cx="3882900" cy="3416400"/>
          </a:xfrm>
          <a:prstGeom prst="rect">
            <a:avLst/>
          </a:prstGeom>
        </p:spPr>
        <p:txBody>
          <a:bodyPr anchorCtr="0" anchor="t" bIns="91425" lIns="91425" rIns="91425" tIns="91425">
            <a:noAutofit/>
          </a:bodyPr>
          <a:lstStyle/>
          <a:p>
            <a:pPr indent="-342900" lvl="0" marL="457200" rtl="0">
              <a:spcBef>
                <a:spcPts val="0"/>
              </a:spcBef>
              <a:buSzPct val="100000"/>
            </a:pPr>
            <a:r>
              <a:rPr lang="en" sz="1800"/>
              <a:t>Para entreter seus convidados o físico William Higinbotham exibiu o jogo </a:t>
            </a:r>
            <a:r>
              <a:rPr i="1" lang="en" sz="1800"/>
              <a:t>Tennis for Two (1958).</a:t>
            </a:r>
          </a:p>
          <a:p>
            <a:pPr indent="-342900" lvl="0" marL="457200">
              <a:spcBef>
                <a:spcPts val="0"/>
              </a:spcBef>
              <a:buSzPct val="100000"/>
            </a:pPr>
            <a:r>
              <a:rPr lang="en" sz="1800"/>
              <a:t>O jogo simulava uma partida de tênis utilizando um osciloscópio.</a:t>
            </a:r>
          </a:p>
          <a:p>
            <a:pPr lvl="0">
              <a:spcBef>
                <a:spcPts val="0"/>
              </a:spcBef>
              <a:buNone/>
            </a:pPr>
            <a:r>
              <a:t/>
            </a:r>
            <a:endParaRPr sz="1800"/>
          </a:p>
        </p:txBody>
      </p:sp>
      <p:pic>
        <p:nvPicPr>
          <p:cNvPr id="80" name="Shape 80"/>
          <p:cNvPicPr preferRelativeResize="0"/>
          <p:nvPr/>
        </p:nvPicPr>
        <p:blipFill>
          <a:blip r:embed="rId3">
            <a:alphaModFix/>
          </a:blip>
          <a:stretch>
            <a:fillRect/>
          </a:stretch>
        </p:blipFill>
        <p:spPr>
          <a:xfrm>
            <a:off x="4274250" y="1355012"/>
            <a:ext cx="4527600" cy="30113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 name="Shape 302"/>
        <p:cNvGrpSpPr/>
        <p:nvPr/>
      </p:nvGrpSpPr>
      <p:grpSpPr>
        <a:xfrm>
          <a:off x="0" y="0"/>
          <a:ext cx="0" cy="0"/>
          <a:chOff x="0" y="0"/>
          <a:chExt cx="0" cy="0"/>
        </a:xfrm>
      </p:grpSpPr>
      <p:sp>
        <p:nvSpPr>
          <p:cNvPr id="303" name="Shape 30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Exemplo: SERPG</a:t>
            </a:r>
          </a:p>
          <a:p>
            <a:pPr lvl="0">
              <a:spcBef>
                <a:spcPts val="0"/>
              </a:spcBef>
              <a:buNone/>
            </a:pPr>
            <a:r>
              <a:t/>
            </a:r>
            <a:endParaRPr/>
          </a:p>
        </p:txBody>
      </p:sp>
      <p:pic>
        <p:nvPicPr>
          <p:cNvPr id="304" name="Shape 304"/>
          <p:cNvPicPr preferRelativeResize="0"/>
          <p:nvPr/>
        </p:nvPicPr>
        <p:blipFill rotWithShape="1">
          <a:blip r:embed="rId3">
            <a:alphaModFix/>
          </a:blip>
          <a:srcRect b="10042" l="12869" r="13297" t="11563"/>
          <a:stretch/>
        </p:blipFill>
        <p:spPr>
          <a:xfrm>
            <a:off x="1749050" y="1113425"/>
            <a:ext cx="5645900" cy="3385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 name="Shape 308"/>
        <p:cNvGrpSpPr/>
        <p:nvPr/>
      </p:nvGrpSpPr>
      <p:grpSpPr>
        <a:xfrm>
          <a:off x="0" y="0"/>
          <a:ext cx="0" cy="0"/>
          <a:chOff x="0" y="0"/>
          <a:chExt cx="0" cy="0"/>
        </a:xfrm>
      </p:grpSpPr>
      <p:sp>
        <p:nvSpPr>
          <p:cNvPr id="309" name="Shape 30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Exemplo: SERPG</a:t>
            </a:r>
          </a:p>
          <a:p>
            <a:pPr lvl="0">
              <a:spcBef>
                <a:spcPts val="0"/>
              </a:spcBef>
              <a:buNone/>
            </a:pPr>
            <a:r>
              <a:t/>
            </a:r>
            <a:endParaRPr/>
          </a:p>
        </p:txBody>
      </p:sp>
      <p:pic>
        <p:nvPicPr>
          <p:cNvPr id="310" name="Shape 310"/>
          <p:cNvPicPr preferRelativeResize="0"/>
          <p:nvPr/>
        </p:nvPicPr>
        <p:blipFill rotWithShape="1">
          <a:blip r:embed="rId3">
            <a:alphaModFix/>
          </a:blip>
          <a:srcRect b="9713" l="13302" r="13081" t="12014"/>
          <a:stretch/>
        </p:blipFill>
        <p:spPr>
          <a:xfrm>
            <a:off x="1779450" y="1157950"/>
            <a:ext cx="5585098" cy="33536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Exemplo: SERPG</a:t>
            </a:r>
          </a:p>
          <a:p>
            <a:pPr lvl="0">
              <a:spcBef>
                <a:spcPts val="0"/>
              </a:spcBef>
              <a:buNone/>
            </a:pPr>
            <a:r>
              <a:t/>
            </a:r>
            <a:endParaRPr/>
          </a:p>
        </p:txBody>
      </p:sp>
      <p:pic>
        <p:nvPicPr>
          <p:cNvPr id="316" name="Shape 316"/>
          <p:cNvPicPr preferRelativeResize="0"/>
          <p:nvPr/>
        </p:nvPicPr>
        <p:blipFill rotWithShape="1">
          <a:blip r:embed="rId3">
            <a:alphaModFix/>
          </a:blip>
          <a:srcRect b="9545" l="12964" r="13038" t="12597"/>
          <a:stretch/>
        </p:blipFill>
        <p:spPr>
          <a:xfrm>
            <a:off x="1593562" y="1173225"/>
            <a:ext cx="5956874" cy="35396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Exemplo: SERPG</a:t>
            </a:r>
          </a:p>
          <a:p>
            <a:pPr lvl="0">
              <a:spcBef>
                <a:spcPts val="0"/>
              </a:spcBef>
              <a:buNone/>
            </a:pPr>
            <a:r>
              <a:t/>
            </a:r>
            <a:endParaRPr/>
          </a:p>
        </p:txBody>
      </p:sp>
      <p:pic>
        <p:nvPicPr>
          <p:cNvPr id="322" name="Shape 322"/>
          <p:cNvPicPr preferRelativeResize="0"/>
          <p:nvPr/>
        </p:nvPicPr>
        <p:blipFill rotWithShape="1">
          <a:blip r:embed="rId3">
            <a:alphaModFix/>
          </a:blip>
          <a:srcRect b="10327" l="12967" r="12892" t="12601"/>
          <a:stretch/>
        </p:blipFill>
        <p:spPr>
          <a:xfrm>
            <a:off x="1587575" y="1185174"/>
            <a:ext cx="5968849" cy="35037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Exemplo: SERPG</a:t>
            </a:r>
          </a:p>
          <a:p>
            <a:pPr lvl="0">
              <a:spcBef>
                <a:spcPts val="0"/>
              </a:spcBef>
              <a:buNone/>
            </a:pPr>
            <a:r>
              <a:t/>
            </a:r>
            <a:endParaRPr/>
          </a:p>
        </p:txBody>
      </p:sp>
      <p:pic>
        <p:nvPicPr>
          <p:cNvPr id="328" name="Shape 328"/>
          <p:cNvPicPr preferRelativeResize="0"/>
          <p:nvPr/>
        </p:nvPicPr>
        <p:blipFill rotWithShape="1">
          <a:blip r:embed="rId3">
            <a:alphaModFix/>
          </a:blip>
          <a:srcRect b="9545" l="13115" r="13034" t="12597"/>
          <a:stretch/>
        </p:blipFill>
        <p:spPr>
          <a:xfrm>
            <a:off x="1599537" y="1161275"/>
            <a:ext cx="5944923" cy="35396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Exemplo: SERPG</a:t>
            </a:r>
          </a:p>
          <a:p>
            <a:pPr lvl="0">
              <a:spcBef>
                <a:spcPts val="0"/>
              </a:spcBef>
              <a:buNone/>
            </a:pPr>
            <a:r>
              <a:t/>
            </a:r>
            <a:endParaRPr/>
          </a:p>
        </p:txBody>
      </p:sp>
      <p:pic>
        <p:nvPicPr>
          <p:cNvPr id="334" name="Shape 334"/>
          <p:cNvPicPr preferRelativeResize="0"/>
          <p:nvPr/>
        </p:nvPicPr>
        <p:blipFill rotWithShape="1">
          <a:blip r:embed="rId3">
            <a:alphaModFix/>
          </a:blip>
          <a:srcRect b="10061" l="13261" r="13187" t="12598"/>
          <a:stretch/>
        </p:blipFill>
        <p:spPr>
          <a:xfrm>
            <a:off x="1611487" y="1185199"/>
            <a:ext cx="5921025" cy="35157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x="0" y="0"/>
          <a:ext cx="0" cy="0"/>
          <a:chOff x="0" y="0"/>
          <a:chExt cx="0" cy="0"/>
        </a:xfrm>
      </p:grpSpPr>
      <p:sp>
        <p:nvSpPr>
          <p:cNvPr id="339" name="Shape 33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Exemplo: SERPG</a:t>
            </a:r>
          </a:p>
          <a:p>
            <a:pPr lvl="0">
              <a:spcBef>
                <a:spcPts val="0"/>
              </a:spcBef>
              <a:buNone/>
            </a:pPr>
            <a:r>
              <a:t/>
            </a:r>
            <a:endParaRPr/>
          </a:p>
        </p:txBody>
      </p:sp>
      <p:pic>
        <p:nvPicPr>
          <p:cNvPr id="340" name="Shape 340"/>
          <p:cNvPicPr preferRelativeResize="0"/>
          <p:nvPr/>
        </p:nvPicPr>
        <p:blipFill rotWithShape="1">
          <a:blip r:embed="rId3">
            <a:alphaModFix/>
          </a:blip>
          <a:srcRect b="10068" l="13266" r="13030" t="11518"/>
          <a:stretch/>
        </p:blipFill>
        <p:spPr>
          <a:xfrm>
            <a:off x="1605500" y="1100499"/>
            <a:ext cx="5932976" cy="35645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Exemplo: SERPG</a:t>
            </a:r>
          </a:p>
          <a:p>
            <a:pPr lvl="0">
              <a:spcBef>
                <a:spcPts val="0"/>
              </a:spcBef>
              <a:buNone/>
            </a:pPr>
            <a:r>
              <a:t/>
            </a:r>
            <a:endParaRPr/>
          </a:p>
        </p:txBody>
      </p:sp>
      <p:pic>
        <p:nvPicPr>
          <p:cNvPr id="346" name="Shape 346"/>
          <p:cNvPicPr preferRelativeResize="0"/>
          <p:nvPr/>
        </p:nvPicPr>
        <p:blipFill rotWithShape="1">
          <a:blip r:embed="rId3">
            <a:alphaModFix/>
          </a:blip>
          <a:srcRect b="10328" l="13260" r="13194" t="12594"/>
          <a:stretch/>
        </p:blipFill>
        <p:spPr>
          <a:xfrm>
            <a:off x="1611487" y="1113425"/>
            <a:ext cx="5921025" cy="3503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Exemplo: SERPG</a:t>
            </a:r>
          </a:p>
          <a:p>
            <a:pPr lvl="0">
              <a:spcBef>
                <a:spcPts val="0"/>
              </a:spcBef>
              <a:buNone/>
            </a:pPr>
            <a:r>
              <a:t/>
            </a:r>
            <a:endParaRPr/>
          </a:p>
        </p:txBody>
      </p:sp>
      <p:pic>
        <p:nvPicPr>
          <p:cNvPr id="352" name="Shape 352"/>
          <p:cNvPicPr preferRelativeResize="0"/>
          <p:nvPr/>
        </p:nvPicPr>
        <p:blipFill rotWithShape="1">
          <a:blip r:embed="rId3">
            <a:alphaModFix/>
          </a:blip>
          <a:srcRect b="9543" l="12964" r="13038" t="11261"/>
          <a:stretch/>
        </p:blipFill>
        <p:spPr>
          <a:xfrm>
            <a:off x="1593562" y="1076550"/>
            <a:ext cx="5956874" cy="36004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6" name="Shape 356"/>
        <p:cNvGrpSpPr/>
        <p:nvPr/>
      </p:nvGrpSpPr>
      <p:grpSpPr>
        <a:xfrm>
          <a:off x="0" y="0"/>
          <a:ext cx="0" cy="0"/>
          <a:chOff x="0" y="0"/>
          <a:chExt cx="0" cy="0"/>
        </a:xfrm>
      </p:grpSpPr>
      <p:sp>
        <p:nvSpPr>
          <p:cNvPr id="357" name="Shape 35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Exemplo: SERPG</a:t>
            </a:r>
          </a:p>
          <a:p>
            <a:pPr lvl="0">
              <a:spcBef>
                <a:spcPts val="0"/>
              </a:spcBef>
              <a:buNone/>
            </a:pPr>
            <a:r>
              <a:t/>
            </a:r>
            <a:endParaRPr/>
          </a:p>
          <a:p>
            <a:pPr lvl="0">
              <a:spcBef>
                <a:spcPts val="0"/>
              </a:spcBef>
              <a:buNone/>
            </a:pPr>
            <a:r>
              <a:t/>
            </a:r>
            <a:endParaRPr/>
          </a:p>
        </p:txBody>
      </p:sp>
      <p:pic>
        <p:nvPicPr>
          <p:cNvPr id="358" name="Shape 358"/>
          <p:cNvPicPr preferRelativeResize="0"/>
          <p:nvPr/>
        </p:nvPicPr>
        <p:blipFill rotWithShape="1">
          <a:blip r:embed="rId3">
            <a:alphaModFix/>
          </a:blip>
          <a:srcRect b="9801" l="13110" r="13191" t="12595"/>
          <a:stretch/>
        </p:blipFill>
        <p:spPr>
          <a:xfrm>
            <a:off x="1605500" y="1101449"/>
            <a:ext cx="5932976" cy="3527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Década de 60</a:t>
            </a:r>
          </a:p>
        </p:txBody>
      </p:sp>
      <p:sp>
        <p:nvSpPr>
          <p:cNvPr id="86" name="Shape 86"/>
          <p:cNvSpPr txBox="1"/>
          <p:nvPr>
            <p:ph idx="1" type="body"/>
          </p:nvPr>
        </p:nvSpPr>
        <p:spPr>
          <a:xfrm>
            <a:off x="311700" y="1152475"/>
            <a:ext cx="8477700" cy="3416400"/>
          </a:xfrm>
          <a:prstGeom prst="rect">
            <a:avLst/>
          </a:prstGeom>
        </p:spPr>
        <p:txBody>
          <a:bodyPr anchorCtr="0" anchor="t" bIns="91425" lIns="91425" rIns="91425" tIns="91425">
            <a:noAutofit/>
          </a:bodyPr>
          <a:lstStyle/>
          <a:p>
            <a:pPr indent="-342900" lvl="0" marL="457200" rtl="0">
              <a:spcBef>
                <a:spcPts val="0"/>
              </a:spcBef>
              <a:buSzPct val="100000"/>
            </a:pPr>
            <a:r>
              <a:rPr lang="en" sz="1800"/>
              <a:t>Já na década de 60 os principais centros de pesquisa já possuíam computadores dotados de transistores, como o TX-0.</a:t>
            </a:r>
          </a:p>
          <a:p>
            <a:pPr indent="-342900" lvl="0" marL="457200" rtl="0">
              <a:spcBef>
                <a:spcPts val="0"/>
              </a:spcBef>
              <a:buSzPct val="100000"/>
            </a:pPr>
            <a:r>
              <a:rPr lang="en" sz="1800"/>
              <a:t>O que atraiu estudantes de engenharia a desenvolver neles ferramentas de programação e alguns jogos simples, como o jogo da velha.</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sp>
        <p:nvSpPr>
          <p:cNvPr id="363" name="Shape 36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Exemplo: SERPG</a:t>
            </a:r>
          </a:p>
        </p:txBody>
      </p:sp>
      <p:pic>
        <p:nvPicPr>
          <p:cNvPr id="364" name="Shape 364"/>
          <p:cNvPicPr preferRelativeResize="0"/>
          <p:nvPr/>
        </p:nvPicPr>
        <p:blipFill rotWithShape="1">
          <a:blip r:embed="rId3">
            <a:alphaModFix/>
          </a:blip>
          <a:srcRect b="10001" l="13100" r="13093" t="11861"/>
          <a:stretch/>
        </p:blipFill>
        <p:spPr>
          <a:xfrm>
            <a:off x="1597854" y="1113424"/>
            <a:ext cx="5948282" cy="3556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8" name="Shape 368"/>
        <p:cNvGrpSpPr/>
        <p:nvPr/>
      </p:nvGrpSpPr>
      <p:grpSpPr>
        <a:xfrm>
          <a:off x="0" y="0"/>
          <a:ext cx="0" cy="0"/>
          <a:chOff x="0" y="0"/>
          <a:chExt cx="0" cy="0"/>
        </a:xfrm>
      </p:grpSpPr>
      <p:sp>
        <p:nvSpPr>
          <p:cNvPr id="369" name="Shape 36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Exemplo: SERPG</a:t>
            </a:r>
          </a:p>
        </p:txBody>
      </p:sp>
      <p:pic>
        <p:nvPicPr>
          <p:cNvPr id="370" name="Shape 370"/>
          <p:cNvPicPr preferRelativeResize="0"/>
          <p:nvPr/>
        </p:nvPicPr>
        <p:blipFill rotWithShape="1">
          <a:blip r:embed="rId3">
            <a:alphaModFix/>
          </a:blip>
          <a:srcRect b="9542" l="13411" r="12739" t="11524"/>
          <a:stretch/>
        </p:blipFill>
        <p:spPr>
          <a:xfrm>
            <a:off x="1599537" y="1088525"/>
            <a:ext cx="5944923" cy="35884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4" name="Shape 374"/>
        <p:cNvGrpSpPr/>
        <p:nvPr/>
      </p:nvGrpSpPr>
      <p:grpSpPr>
        <a:xfrm>
          <a:off x="0" y="0"/>
          <a:ext cx="0" cy="0"/>
          <a:chOff x="0" y="0"/>
          <a:chExt cx="0" cy="0"/>
        </a:xfrm>
      </p:grpSpPr>
      <p:sp>
        <p:nvSpPr>
          <p:cNvPr id="375" name="Shape 37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Exemplo: SERPG</a:t>
            </a:r>
          </a:p>
        </p:txBody>
      </p:sp>
      <p:pic>
        <p:nvPicPr>
          <p:cNvPr id="376" name="Shape 376"/>
          <p:cNvPicPr preferRelativeResize="0"/>
          <p:nvPr/>
        </p:nvPicPr>
        <p:blipFill rotWithShape="1">
          <a:blip r:embed="rId3">
            <a:alphaModFix/>
          </a:blip>
          <a:srcRect b="9543" l="13266" r="13030" t="10997"/>
          <a:stretch/>
        </p:blipFill>
        <p:spPr>
          <a:xfrm>
            <a:off x="1605512" y="1136350"/>
            <a:ext cx="5932976" cy="36123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0" name="Shape 380"/>
        <p:cNvGrpSpPr/>
        <p:nvPr/>
      </p:nvGrpSpPr>
      <p:grpSpPr>
        <a:xfrm>
          <a:off x="0" y="0"/>
          <a:ext cx="0" cy="0"/>
          <a:chOff x="0" y="0"/>
          <a:chExt cx="0" cy="0"/>
        </a:xfrm>
      </p:grpSpPr>
      <p:sp>
        <p:nvSpPr>
          <p:cNvPr id="381" name="Shape 38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Exemplo: Planager</a:t>
            </a:r>
          </a:p>
          <a:p>
            <a:pPr lvl="0">
              <a:spcBef>
                <a:spcPts val="0"/>
              </a:spcBef>
              <a:buNone/>
            </a:pPr>
            <a:r>
              <a:t/>
            </a:r>
            <a:endParaRPr/>
          </a:p>
        </p:txBody>
      </p:sp>
      <p:pic>
        <p:nvPicPr>
          <p:cNvPr id="382" name="Shape 382"/>
          <p:cNvPicPr preferRelativeResize="0"/>
          <p:nvPr/>
        </p:nvPicPr>
        <p:blipFill rotWithShape="1">
          <a:blip r:embed="rId3">
            <a:alphaModFix/>
          </a:blip>
          <a:srcRect b="15588" l="14900" r="15856" t="9684"/>
          <a:stretch/>
        </p:blipFill>
        <p:spPr>
          <a:xfrm>
            <a:off x="1784949" y="1184187"/>
            <a:ext cx="5574099" cy="33971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6" name="Shape 386"/>
        <p:cNvGrpSpPr/>
        <p:nvPr/>
      </p:nvGrpSpPr>
      <p:grpSpPr>
        <a:xfrm>
          <a:off x="0" y="0"/>
          <a:ext cx="0" cy="0"/>
          <a:chOff x="0" y="0"/>
          <a:chExt cx="0" cy="0"/>
        </a:xfrm>
      </p:grpSpPr>
      <p:sp>
        <p:nvSpPr>
          <p:cNvPr id="387" name="Shape 38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Exemplo: Planager</a:t>
            </a:r>
          </a:p>
          <a:p>
            <a:pPr lvl="0">
              <a:spcBef>
                <a:spcPts val="0"/>
              </a:spcBef>
              <a:buNone/>
            </a:pPr>
            <a:r>
              <a:t/>
            </a:r>
            <a:endParaRPr/>
          </a:p>
        </p:txBody>
      </p:sp>
      <p:pic>
        <p:nvPicPr>
          <p:cNvPr id="388" name="Shape 388"/>
          <p:cNvPicPr preferRelativeResize="0"/>
          <p:nvPr/>
        </p:nvPicPr>
        <p:blipFill rotWithShape="1">
          <a:blip r:embed="rId3">
            <a:alphaModFix/>
          </a:blip>
          <a:srcRect b="8167" l="15611" r="16366" t="19551"/>
          <a:stretch/>
        </p:blipFill>
        <p:spPr>
          <a:xfrm>
            <a:off x="1833812" y="1224125"/>
            <a:ext cx="5476376" cy="328582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2" name="Shape 392"/>
        <p:cNvGrpSpPr/>
        <p:nvPr/>
      </p:nvGrpSpPr>
      <p:grpSpPr>
        <a:xfrm>
          <a:off x="0" y="0"/>
          <a:ext cx="0" cy="0"/>
          <a:chOff x="0" y="0"/>
          <a:chExt cx="0" cy="0"/>
        </a:xfrm>
      </p:grpSpPr>
      <p:sp>
        <p:nvSpPr>
          <p:cNvPr id="393" name="Shape 39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Exemplo: Planager</a:t>
            </a:r>
          </a:p>
          <a:p>
            <a:pPr lvl="0">
              <a:spcBef>
                <a:spcPts val="0"/>
              </a:spcBef>
              <a:buNone/>
            </a:pPr>
            <a:r>
              <a:t/>
            </a:r>
            <a:endParaRPr/>
          </a:p>
        </p:txBody>
      </p:sp>
      <p:pic>
        <p:nvPicPr>
          <p:cNvPr id="394" name="Shape 394"/>
          <p:cNvPicPr preferRelativeResize="0"/>
          <p:nvPr/>
        </p:nvPicPr>
        <p:blipFill rotWithShape="1">
          <a:blip r:embed="rId3">
            <a:alphaModFix/>
          </a:blip>
          <a:srcRect b="12003" l="15049" r="17190" t="15248"/>
          <a:stretch/>
        </p:blipFill>
        <p:spPr>
          <a:xfrm>
            <a:off x="1844549" y="1288550"/>
            <a:ext cx="5454898" cy="33072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8" name="Shape 398"/>
        <p:cNvGrpSpPr/>
        <p:nvPr/>
      </p:nvGrpSpPr>
      <p:grpSpPr>
        <a:xfrm>
          <a:off x="0" y="0"/>
          <a:ext cx="0" cy="0"/>
          <a:chOff x="0" y="0"/>
          <a:chExt cx="0" cy="0"/>
        </a:xfrm>
      </p:grpSpPr>
      <p:sp>
        <p:nvSpPr>
          <p:cNvPr id="399" name="Shape 39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Exemplo: Planager</a:t>
            </a:r>
          </a:p>
          <a:p>
            <a:pPr lvl="0">
              <a:spcBef>
                <a:spcPts val="0"/>
              </a:spcBef>
              <a:buNone/>
            </a:pPr>
            <a:r>
              <a:t/>
            </a:r>
            <a:endParaRPr/>
          </a:p>
        </p:txBody>
      </p:sp>
      <p:pic>
        <p:nvPicPr>
          <p:cNvPr id="400" name="Shape 400"/>
          <p:cNvPicPr preferRelativeResize="0"/>
          <p:nvPr/>
        </p:nvPicPr>
        <p:blipFill rotWithShape="1">
          <a:blip r:embed="rId3">
            <a:alphaModFix/>
          </a:blip>
          <a:srcRect b="4211" l="16249" r="17991" t="20441"/>
          <a:stretch/>
        </p:blipFill>
        <p:spPr>
          <a:xfrm>
            <a:off x="1925087" y="1202675"/>
            <a:ext cx="5293823" cy="34254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4" name="Shape 404"/>
        <p:cNvGrpSpPr/>
        <p:nvPr/>
      </p:nvGrpSpPr>
      <p:grpSpPr>
        <a:xfrm>
          <a:off x="0" y="0"/>
          <a:ext cx="0" cy="0"/>
          <a:chOff x="0" y="0"/>
          <a:chExt cx="0" cy="0"/>
        </a:xfrm>
      </p:grpSpPr>
      <p:sp>
        <p:nvSpPr>
          <p:cNvPr id="405" name="Shape 40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Exemplo: Planager</a:t>
            </a:r>
          </a:p>
          <a:p>
            <a:pPr lvl="0">
              <a:spcBef>
                <a:spcPts val="0"/>
              </a:spcBef>
              <a:buNone/>
            </a:pPr>
            <a:r>
              <a:t/>
            </a:r>
            <a:endParaRPr/>
          </a:p>
        </p:txBody>
      </p:sp>
      <p:pic>
        <p:nvPicPr>
          <p:cNvPr id="406" name="Shape 406"/>
          <p:cNvPicPr preferRelativeResize="0"/>
          <p:nvPr/>
        </p:nvPicPr>
        <p:blipFill rotWithShape="1">
          <a:blip r:embed="rId3">
            <a:alphaModFix/>
          </a:blip>
          <a:srcRect b="8930" l="16117" r="18256" t="17137"/>
          <a:stretch/>
        </p:blipFill>
        <p:spPr>
          <a:xfrm>
            <a:off x="1930450" y="1181150"/>
            <a:ext cx="5283100" cy="3361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0" name="Shape 410"/>
        <p:cNvGrpSpPr/>
        <p:nvPr/>
      </p:nvGrpSpPr>
      <p:grpSpPr>
        <a:xfrm>
          <a:off x="0" y="0"/>
          <a:ext cx="0" cy="0"/>
          <a:chOff x="0" y="0"/>
          <a:chExt cx="0" cy="0"/>
        </a:xfrm>
      </p:grpSpPr>
      <p:sp>
        <p:nvSpPr>
          <p:cNvPr id="411" name="Shape 41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Exemplo: Planager</a:t>
            </a:r>
          </a:p>
          <a:p>
            <a:pPr lvl="0">
              <a:spcBef>
                <a:spcPts val="0"/>
              </a:spcBef>
              <a:buNone/>
            </a:pPr>
            <a:r>
              <a:t/>
            </a:r>
            <a:endParaRPr/>
          </a:p>
        </p:txBody>
      </p:sp>
      <p:pic>
        <p:nvPicPr>
          <p:cNvPr id="412" name="Shape 412"/>
          <p:cNvPicPr preferRelativeResize="0"/>
          <p:nvPr/>
        </p:nvPicPr>
        <p:blipFill rotWithShape="1">
          <a:blip r:embed="rId3">
            <a:alphaModFix/>
          </a:blip>
          <a:srcRect b="8217" l="19046" r="19731" t="30369"/>
          <a:stretch/>
        </p:blipFill>
        <p:spPr>
          <a:xfrm>
            <a:off x="2107637" y="1599950"/>
            <a:ext cx="4928725" cy="27919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6" name="Shape 416"/>
        <p:cNvGrpSpPr/>
        <p:nvPr/>
      </p:nvGrpSpPr>
      <p:grpSpPr>
        <a:xfrm>
          <a:off x="0" y="0"/>
          <a:ext cx="0" cy="0"/>
          <a:chOff x="0" y="0"/>
          <a:chExt cx="0" cy="0"/>
        </a:xfrm>
      </p:grpSpPr>
      <p:sp>
        <p:nvSpPr>
          <p:cNvPr id="417" name="Shape 41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Dinâmica</a:t>
            </a:r>
          </a:p>
        </p:txBody>
      </p:sp>
      <p:sp>
        <p:nvSpPr>
          <p:cNvPr id="418" name="Shape 418"/>
          <p:cNvSpPr txBox="1"/>
          <p:nvPr>
            <p:ph idx="1" type="body"/>
          </p:nvPr>
        </p:nvSpPr>
        <p:spPr>
          <a:xfrm>
            <a:off x="311700" y="1152475"/>
            <a:ext cx="5106600" cy="3416400"/>
          </a:xfrm>
          <a:prstGeom prst="rect">
            <a:avLst/>
          </a:prstGeom>
        </p:spPr>
        <p:txBody>
          <a:bodyPr anchorCtr="0" anchor="t" bIns="91425" lIns="91425" rIns="91425" tIns="91425">
            <a:noAutofit/>
          </a:bodyPr>
          <a:lstStyle/>
          <a:p>
            <a:pPr indent="-228600" lvl="0" marL="457200" rtl="0">
              <a:spcBef>
                <a:spcPts val="0"/>
              </a:spcBef>
            </a:pPr>
            <a:r>
              <a:rPr lang="en"/>
              <a:t>SimulES : tradução adaptada do Card Game</a:t>
            </a:r>
          </a:p>
          <a:p>
            <a:pPr indent="-228600" lvl="0" marL="457200" rtl="0">
              <a:spcBef>
                <a:spcPts val="0"/>
              </a:spcBef>
            </a:pPr>
            <a:r>
              <a:rPr lang="en"/>
              <a:t>Aplicaremos uma adaptação do jogo desenvolvido na UFMG</a:t>
            </a:r>
          </a:p>
          <a:p>
            <a:pPr lvl="0" rtl="0">
              <a:spcBef>
                <a:spcPts val="0"/>
              </a:spcBef>
              <a:buNone/>
            </a:pPr>
            <a:r>
              <a:rPr lang="en"/>
              <a:t>Carta de Engenheiro:</a:t>
            </a:r>
          </a:p>
          <a:p>
            <a:pPr indent="-228600" lvl="0" marL="457200" rtl="0">
              <a:spcBef>
                <a:spcPts val="0"/>
              </a:spcBef>
              <a:buChar char="-"/>
            </a:pPr>
            <a:r>
              <a:rPr lang="en"/>
              <a:t>Habilidade: Pontos de tempo ganhos por rodada</a:t>
            </a:r>
          </a:p>
          <a:p>
            <a:pPr indent="-228600" lvl="0" marL="457200" rtl="0">
              <a:spcBef>
                <a:spcPts val="0"/>
              </a:spcBef>
              <a:buChar char="-"/>
            </a:pPr>
            <a:r>
              <a:rPr lang="en"/>
              <a:t>Maturidade: Influencia na resolução de alguns problemas</a:t>
            </a:r>
          </a:p>
        </p:txBody>
      </p:sp>
      <p:pic>
        <p:nvPicPr>
          <p:cNvPr id="419" name="Shape 419"/>
          <p:cNvPicPr preferRelativeResize="0"/>
          <p:nvPr/>
        </p:nvPicPr>
        <p:blipFill rotWithShape="1">
          <a:blip r:embed="rId3">
            <a:alphaModFix/>
          </a:blip>
          <a:srcRect b="28133" l="19367" r="60348" t="20208"/>
          <a:stretch/>
        </p:blipFill>
        <p:spPr>
          <a:xfrm>
            <a:off x="5605449" y="1017725"/>
            <a:ext cx="2534274" cy="3628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Década de 60</a:t>
            </a:r>
          </a:p>
        </p:txBody>
      </p:sp>
      <p:sp>
        <p:nvSpPr>
          <p:cNvPr id="92" name="Shape 92"/>
          <p:cNvSpPr txBox="1"/>
          <p:nvPr>
            <p:ph idx="1" type="body"/>
          </p:nvPr>
        </p:nvSpPr>
        <p:spPr>
          <a:xfrm>
            <a:off x="311700" y="1152475"/>
            <a:ext cx="4320000" cy="3416400"/>
          </a:xfrm>
          <a:prstGeom prst="rect">
            <a:avLst/>
          </a:prstGeom>
        </p:spPr>
        <p:txBody>
          <a:bodyPr anchorCtr="0" anchor="t" bIns="91425" lIns="91425" rIns="91425" tIns="91425">
            <a:noAutofit/>
          </a:bodyPr>
          <a:lstStyle/>
          <a:p>
            <a:pPr indent="-342900" lvl="0" marL="457200" rtl="0">
              <a:spcBef>
                <a:spcPts val="0"/>
              </a:spcBef>
              <a:buSzPct val="100000"/>
            </a:pPr>
            <a:r>
              <a:rPr i="1" lang="en" sz="1800"/>
              <a:t>Spacewar!</a:t>
            </a:r>
            <a:r>
              <a:rPr lang="en" sz="1800"/>
              <a:t> Foi o primeiro jogo eletrônico com distribuição nacional, por vir incluso no </a:t>
            </a:r>
            <a:r>
              <a:rPr i="1" lang="en" sz="1800"/>
              <a:t>PDP-1</a:t>
            </a:r>
            <a:r>
              <a:rPr lang="en" sz="1800"/>
              <a:t>.</a:t>
            </a:r>
          </a:p>
          <a:p>
            <a:pPr indent="-342900" lvl="0" marL="457200" rtl="0">
              <a:spcBef>
                <a:spcPts val="0"/>
              </a:spcBef>
              <a:buSzPct val="100000"/>
            </a:pPr>
            <a:r>
              <a:rPr lang="en" sz="1800"/>
              <a:t>O jogo foi desenvolvido no MIT por estudantes dispostos a explorar o novo hardware.</a:t>
            </a:r>
          </a:p>
          <a:p>
            <a:pPr indent="-342900" lvl="0" marL="457200" rtl="0">
              <a:spcBef>
                <a:spcPts val="0"/>
              </a:spcBef>
              <a:buSzPct val="100000"/>
            </a:pPr>
            <a:r>
              <a:rPr i="1" lang="en" sz="1800"/>
              <a:t>Spacewar!</a:t>
            </a:r>
            <a:r>
              <a:rPr lang="en" sz="1800"/>
              <a:t> </a:t>
            </a:r>
            <a:r>
              <a:rPr lang="en" sz="1800"/>
              <a:t>é</a:t>
            </a:r>
            <a:r>
              <a:rPr lang="en" sz="1800"/>
              <a:t> um jogo em que se controlavam duas naves espaciais cujo objetivo era acertar uns nos outros.</a:t>
            </a:r>
          </a:p>
        </p:txBody>
      </p:sp>
      <p:pic>
        <p:nvPicPr>
          <p:cNvPr descr="File:Spacewar screenshot.jpg - Wikimedia Commons" id="93" name="Shape 93"/>
          <p:cNvPicPr preferRelativeResize="0"/>
          <p:nvPr/>
        </p:nvPicPr>
        <p:blipFill>
          <a:blip r:embed="rId3">
            <a:alphaModFix/>
          </a:blip>
          <a:stretch>
            <a:fillRect/>
          </a:stretch>
        </p:blipFill>
        <p:spPr>
          <a:xfrm>
            <a:off x="4832400" y="1360712"/>
            <a:ext cx="3999900" cy="29999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3" name="Shape 423"/>
        <p:cNvGrpSpPr/>
        <p:nvPr/>
      </p:nvGrpSpPr>
      <p:grpSpPr>
        <a:xfrm>
          <a:off x="0" y="0"/>
          <a:ext cx="0" cy="0"/>
          <a:chOff x="0" y="0"/>
          <a:chExt cx="0" cy="0"/>
        </a:xfrm>
      </p:grpSpPr>
      <p:sp>
        <p:nvSpPr>
          <p:cNvPr id="424" name="Shape 42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Dinâmica</a:t>
            </a:r>
          </a:p>
        </p:txBody>
      </p:sp>
      <p:sp>
        <p:nvSpPr>
          <p:cNvPr id="425" name="Shape 425"/>
          <p:cNvSpPr txBox="1"/>
          <p:nvPr>
            <p:ph idx="1" type="body"/>
          </p:nvPr>
        </p:nvSpPr>
        <p:spPr>
          <a:xfrm>
            <a:off x="311700" y="1152475"/>
            <a:ext cx="3071400" cy="3416400"/>
          </a:xfrm>
          <a:prstGeom prst="rect">
            <a:avLst/>
          </a:prstGeom>
        </p:spPr>
        <p:txBody>
          <a:bodyPr anchorCtr="0" anchor="t" bIns="91425" lIns="91425" rIns="91425" tIns="91425">
            <a:noAutofit/>
          </a:bodyPr>
          <a:lstStyle/>
          <a:p>
            <a:pPr lvl="0" rtl="0">
              <a:spcBef>
                <a:spcPts val="0"/>
              </a:spcBef>
              <a:buNone/>
            </a:pPr>
            <a:r>
              <a:rPr lang="en"/>
              <a:t>Carta de Problemas:</a:t>
            </a:r>
          </a:p>
          <a:p>
            <a:pPr indent="-228600" lvl="0" marL="457200" rtl="0">
              <a:spcBef>
                <a:spcPts val="0"/>
              </a:spcBef>
              <a:buChar char="-"/>
            </a:pPr>
            <a:r>
              <a:rPr lang="en"/>
              <a:t>Complexidade: pontos de tempos gastos para implementação de requisito</a:t>
            </a:r>
          </a:p>
          <a:p>
            <a:pPr indent="-228600" lvl="0" marL="457200" rtl="0">
              <a:spcBef>
                <a:spcPts val="0"/>
              </a:spcBef>
              <a:buChar char="-"/>
            </a:pPr>
            <a:r>
              <a:rPr lang="en"/>
              <a:t>Qualidade: número de requisitos conferidos na implementação do módulo</a:t>
            </a:r>
          </a:p>
        </p:txBody>
      </p:sp>
      <p:pic>
        <p:nvPicPr>
          <p:cNvPr id="426" name="Shape 426"/>
          <p:cNvPicPr preferRelativeResize="0"/>
          <p:nvPr/>
        </p:nvPicPr>
        <p:blipFill rotWithShape="1">
          <a:blip r:embed="rId3">
            <a:alphaModFix/>
          </a:blip>
          <a:srcRect b="20150" l="29701" r="31438" t="26399"/>
          <a:stretch/>
        </p:blipFill>
        <p:spPr>
          <a:xfrm>
            <a:off x="3558000" y="798974"/>
            <a:ext cx="5106599" cy="394885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0" name="Shape 430"/>
        <p:cNvGrpSpPr/>
        <p:nvPr/>
      </p:nvGrpSpPr>
      <p:grpSpPr>
        <a:xfrm>
          <a:off x="0" y="0"/>
          <a:ext cx="0" cy="0"/>
          <a:chOff x="0" y="0"/>
          <a:chExt cx="0" cy="0"/>
        </a:xfrm>
      </p:grpSpPr>
      <p:sp>
        <p:nvSpPr>
          <p:cNvPr id="431" name="Shape 43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Dinâmica</a:t>
            </a:r>
          </a:p>
        </p:txBody>
      </p:sp>
      <p:sp>
        <p:nvSpPr>
          <p:cNvPr id="432" name="Shape 432"/>
          <p:cNvSpPr txBox="1"/>
          <p:nvPr>
            <p:ph idx="1" type="body"/>
          </p:nvPr>
        </p:nvSpPr>
        <p:spPr>
          <a:xfrm>
            <a:off x="311700" y="1152475"/>
            <a:ext cx="3770700" cy="3416400"/>
          </a:xfrm>
          <a:prstGeom prst="rect">
            <a:avLst/>
          </a:prstGeom>
        </p:spPr>
        <p:txBody>
          <a:bodyPr anchorCtr="0" anchor="t" bIns="91425" lIns="91425" rIns="91425" tIns="91425">
            <a:noAutofit/>
          </a:bodyPr>
          <a:lstStyle/>
          <a:p>
            <a:pPr lvl="0" rtl="0">
              <a:spcBef>
                <a:spcPts val="0"/>
              </a:spcBef>
              <a:buNone/>
            </a:pPr>
            <a:r>
              <a:rPr lang="en"/>
              <a:t>Cartas de artefatos:</a:t>
            </a:r>
          </a:p>
          <a:p>
            <a:pPr indent="-228600" lvl="0" marL="457200" rtl="0">
              <a:spcBef>
                <a:spcPts val="0"/>
              </a:spcBef>
              <a:buChar char="-"/>
            </a:pPr>
            <a:r>
              <a:rPr lang="en"/>
              <a:t>Cartas escuras custam metade da complexidade do problema, mas possuem maior probabilidade de apresentar bugs</a:t>
            </a:r>
          </a:p>
          <a:p>
            <a:pPr indent="-228600" lvl="0" marL="457200" rtl="0">
              <a:spcBef>
                <a:spcPts val="0"/>
              </a:spcBef>
              <a:buChar char="-"/>
            </a:pPr>
            <a:r>
              <a:rPr lang="en"/>
              <a:t>Para inspecionar o erro, é necessário 1 ponto de tempo</a:t>
            </a:r>
          </a:p>
          <a:p>
            <a:pPr lvl="0" rtl="0">
              <a:spcBef>
                <a:spcPts val="0"/>
              </a:spcBef>
              <a:buNone/>
            </a:pPr>
            <a:r>
              <a:rPr lang="en"/>
              <a:t> </a:t>
            </a:r>
          </a:p>
        </p:txBody>
      </p:sp>
      <p:pic>
        <p:nvPicPr>
          <p:cNvPr id="433" name="Shape 433"/>
          <p:cNvPicPr preferRelativeResize="0"/>
          <p:nvPr/>
        </p:nvPicPr>
        <p:blipFill rotWithShape="1">
          <a:blip r:embed="rId3">
            <a:alphaModFix/>
          </a:blip>
          <a:srcRect b="27031" l="17464" r="72467" t="34362"/>
          <a:stretch/>
        </p:blipFill>
        <p:spPr>
          <a:xfrm>
            <a:off x="4968725" y="1202212"/>
            <a:ext cx="1385748" cy="2987049"/>
          </a:xfrm>
          <a:prstGeom prst="rect">
            <a:avLst/>
          </a:prstGeom>
          <a:noFill/>
          <a:ln>
            <a:noFill/>
          </a:ln>
        </p:spPr>
      </p:pic>
      <p:pic>
        <p:nvPicPr>
          <p:cNvPr id="434" name="Shape 434"/>
          <p:cNvPicPr preferRelativeResize="0"/>
          <p:nvPr/>
        </p:nvPicPr>
        <p:blipFill rotWithShape="1">
          <a:blip r:embed="rId4">
            <a:alphaModFix/>
          </a:blip>
          <a:srcRect b="21817" l="30970" r="59826" t="38758"/>
          <a:stretch/>
        </p:blipFill>
        <p:spPr>
          <a:xfrm>
            <a:off x="6816499" y="1177337"/>
            <a:ext cx="1260899" cy="30367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8" name="Shape 438"/>
        <p:cNvGrpSpPr/>
        <p:nvPr/>
      </p:nvGrpSpPr>
      <p:grpSpPr>
        <a:xfrm>
          <a:off x="0" y="0"/>
          <a:ext cx="0" cy="0"/>
          <a:chOff x="0" y="0"/>
          <a:chExt cx="0" cy="0"/>
        </a:xfrm>
      </p:grpSpPr>
      <p:pic>
        <p:nvPicPr>
          <p:cNvPr id="439" name="Shape 439"/>
          <p:cNvPicPr preferRelativeResize="0"/>
          <p:nvPr/>
        </p:nvPicPr>
        <p:blipFill rotWithShape="1">
          <a:blip r:embed="rId3">
            <a:alphaModFix/>
          </a:blip>
          <a:srcRect b="16899" l="40238" r="41196" t="34117"/>
          <a:stretch/>
        </p:blipFill>
        <p:spPr>
          <a:xfrm>
            <a:off x="6679050" y="1049775"/>
            <a:ext cx="2272149" cy="3416400"/>
          </a:xfrm>
          <a:prstGeom prst="rect">
            <a:avLst/>
          </a:prstGeom>
          <a:noFill/>
          <a:ln>
            <a:noFill/>
          </a:ln>
        </p:spPr>
      </p:pic>
      <p:sp>
        <p:nvSpPr>
          <p:cNvPr id="440" name="Shape 44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Dinâmica</a:t>
            </a:r>
          </a:p>
        </p:txBody>
      </p:sp>
      <p:sp>
        <p:nvSpPr>
          <p:cNvPr id="441" name="Shape 441"/>
          <p:cNvSpPr txBox="1"/>
          <p:nvPr>
            <p:ph idx="1" type="body"/>
          </p:nvPr>
        </p:nvSpPr>
        <p:spPr>
          <a:xfrm>
            <a:off x="311700" y="1152475"/>
            <a:ext cx="3645900" cy="3416400"/>
          </a:xfrm>
          <a:prstGeom prst="rect">
            <a:avLst/>
          </a:prstGeom>
        </p:spPr>
        <p:txBody>
          <a:bodyPr anchorCtr="0" anchor="t" bIns="91425" lIns="91425" rIns="91425" tIns="91425">
            <a:noAutofit/>
          </a:bodyPr>
          <a:lstStyle/>
          <a:p>
            <a:pPr lvl="0" rtl="0">
              <a:spcBef>
                <a:spcPts val="0"/>
              </a:spcBef>
              <a:buNone/>
            </a:pPr>
            <a:r>
              <a:rPr lang="en"/>
              <a:t>Cartas de problemas e conceitos:</a:t>
            </a:r>
          </a:p>
          <a:p>
            <a:pPr indent="-228600" lvl="0" marL="457200" rtl="0">
              <a:spcBef>
                <a:spcPts val="0"/>
              </a:spcBef>
              <a:buChar char="-"/>
            </a:pPr>
            <a:r>
              <a:rPr lang="en"/>
              <a:t>A cada rodada são coletados 2 conceitos por equipe</a:t>
            </a:r>
          </a:p>
          <a:p>
            <a:pPr indent="-228600" lvl="0" marL="457200" rtl="0">
              <a:spcBef>
                <a:spcPts val="0"/>
              </a:spcBef>
              <a:buChar char="-"/>
            </a:pPr>
            <a:r>
              <a:rPr lang="en"/>
              <a:t>Serão oferecidos alguns problemas para a turma ao longo do jogo</a:t>
            </a:r>
          </a:p>
          <a:p>
            <a:pPr lvl="0" rtl="0">
              <a:spcBef>
                <a:spcPts val="0"/>
              </a:spcBef>
              <a:buNone/>
            </a:pPr>
            <a:r>
              <a:rPr lang="en"/>
              <a:t> </a:t>
            </a:r>
          </a:p>
        </p:txBody>
      </p:sp>
      <p:pic>
        <p:nvPicPr>
          <p:cNvPr id="442" name="Shape 442"/>
          <p:cNvPicPr preferRelativeResize="0"/>
          <p:nvPr/>
        </p:nvPicPr>
        <p:blipFill rotWithShape="1">
          <a:blip r:embed="rId4">
            <a:alphaModFix/>
          </a:blip>
          <a:srcRect b="10273" l="64354" r="10796" t="23272"/>
          <a:stretch/>
        </p:blipFill>
        <p:spPr>
          <a:xfrm>
            <a:off x="4182250" y="1063549"/>
            <a:ext cx="2272149" cy="34164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6" name="Shape 446"/>
        <p:cNvGrpSpPr/>
        <p:nvPr/>
      </p:nvGrpSpPr>
      <p:grpSpPr>
        <a:xfrm>
          <a:off x="0" y="0"/>
          <a:ext cx="0" cy="0"/>
          <a:chOff x="0" y="0"/>
          <a:chExt cx="0" cy="0"/>
        </a:xfrm>
      </p:grpSpPr>
      <p:sp>
        <p:nvSpPr>
          <p:cNvPr id="447" name="Shape 44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Dinâmica</a:t>
            </a:r>
          </a:p>
        </p:txBody>
      </p:sp>
      <p:pic>
        <p:nvPicPr>
          <p:cNvPr id="448" name="Shape 448"/>
          <p:cNvPicPr preferRelativeResize="0"/>
          <p:nvPr/>
        </p:nvPicPr>
        <p:blipFill rotWithShape="1">
          <a:blip r:embed="rId3">
            <a:alphaModFix/>
          </a:blip>
          <a:srcRect b="8558" l="24861" r="26169" t="24938"/>
          <a:stretch/>
        </p:blipFill>
        <p:spPr>
          <a:xfrm>
            <a:off x="2109925" y="1073699"/>
            <a:ext cx="4918426" cy="37556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2" name="Shape 452"/>
        <p:cNvGrpSpPr/>
        <p:nvPr/>
      </p:nvGrpSpPr>
      <p:grpSpPr>
        <a:xfrm>
          <a:off x="0" y="0"/>
          <a:ext cx="0" cy="0"/>
          <a:chOff x="0" y="0"/>
          <a:chExt cx="0" cy="0"/>
        </a:xfrm>
      </p:grpSpPr>
      <p:sp>
        <p:nvSpPr>
          <p:cNvPr id="453" name="Shape 45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Dinâmica</a:t>
            </a:r>
          </a:p>
        </p:txBody>
      </p:sp>
      <p:pic>
        <p:nvPicPr>
          <p:cNvPr id="454" name="Shape 454"/>
          <p:cNvPicPr preferRelativeResize="0"/>
          <p:nvPr/>
        </p:nvPicPr>
        <p:blipFill rotWithShape="1">
          <a:blip r:embed="rId3">
            <a:alphaModFix/>
          </a:blip>
          <a:srcRect b="10001" l="25029" r="26511" t="23411"/>
          <a:stretch/>
        </p:blipFill>
        <p:spPr>
          <a:xfrm>
            <a:off x="2095850" y="1058475"/>
            <a:ext cx="4927824" cy="38072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8" name="Shape 458"/>
        <p:cNvGrpSpPr/>
        <p:nvPr/>
      </p:nvGrpSpPr>
      <p:grpSpPr>
        <a:xfrm>
          <a:off x="0" y="0"/>
          <a:ext cx="0" cy="0"/>
          <a:chOff x="0" y="0"/>
          <a:chExt cx="0" cy="0"/>
        </a:xfrm>
      </p:grpSpPr>
      <p:sp>
        <p:nvSpPr>
          <p:cNvPr id="459" name="Shape 45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Referências</a:t>
            </a:r>
          </a:p>
        </p:txBody>
      </p:sp>
      <p:sp>
        <p:nvSpPr>
          <p:cNvPr id="460" name="Shape 460"/>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17500" lvl="0" marL="457200" rtl="0" algn="just">
              <a:spcBef>
                <a:spcPts val="0"/>
              </a:spcBef>
              <a:spcAft>
                <a:spcPts val="0"/>
              </a:spcAft>
              <a:buSzPct val="100000"/>
            </a:pPr>
            <a:r>
              <a:rPr lang="en" sz="1400"/>
              <a:t>FERNANDES, L. ; WERNER, C. M. L. - Sobre o uso de Jogos Digitais para o Ensino de Engenharia de Software - 2009</a:t>
            </a:r>
          </a:p>
          <a:p>
            <a:pPr indent="-317500" lvl="0" marL="457200" rtl="0" algn="just">
              <a:spcBef>
                <a:spcPts val="0"/>
              </a:spcBef>
              <a:spcAft>
                <a:spcPts val="0"/>
              </a:spcAft>
              <a:buSzPct val="100000"/>
            </a:pPr>
            <a:r>
              <a:rPr lang="en" sz="1400"/>
              <a:t>CAVALCANTI, R. A. - Andragogia: A Aprendizagem nos Adultos - texto publicado na Revista de Clínica Cirúrgica da Paraíba n.6, ano 4, julho de 1999</a:t>
            </a:r>
          </a:p>
          <a:p>
            <a:pPr indent="-317500" lvl="0" marL="457200" rtl="0" algn="just">
              <a:spcBef>
                <a:spcPts val="0"/>
              </a:spcBef>
              <a:spcAft>
                <a:spcPts val="0"/>
              </a:spcAft>
              <a:buSzPct val="100000"/>
            </a:pPr>
            <a:r>
              <a:rPr lang="en" sz="1400"/>
              <a:t>PRIKLADNICKI, R. ; ALBUQUERQUE, A. B ; WANGENHEIM, C. G. v. ; CABRAL, R. - Ensino de Engenharia de Software: Desafios, Estratégias de Ensino e Lições Aprendidas - 2009</a:t>
            </a:r>
          </a:p>
          <a:p>
            <a:pPr indent="-317500" lvl="0" marL="457200" rtl="0" algn="just">
              <a:spcBef>
                <a:spcPts val="0"/>
              </a:spcBef>
              <a:spcAft>
                <a:spcPts val="0"/>
              </a:spcAft>
              <a:buSzPct val="100000"/>
            </a:pPr>
            <a:r>
              <a:rPr lang="en" sz="1400"/>
              <a:t>ACM/IEEE. Computer Science Curriculum, 2008. </a:t>
            </a:r>
          </a:p>
          <a:p>
            <a:pPr indent="-317500" lvl="0" marL="457200" rtl="0" algn="just">
              <a:spcBef>
                <a:spcPts val="0"/>
              </a:spcBef>
              <a:spcAft>
                <a:spcPts val="0"/>
              </a:spcAft>
              <a:buSzPct val="100000"/>
            </a:pPr>
            <a:r>
              <a:rPr lang="en" sz="1400"/>
              <a:t>PALUDO, L. ; RAABE, A. - Análise de Jogos Educativos de Computador para Gerência de Projetos de Software - 2010</a:t>
            </a:r>
          </a:p>
          <a:p>
            <a:pPr indent="-317500" lvl="0" marL="457200" algn="just">
              <a:spcBef>
                <a:spcPts val="0"/>
              </a:spcBef>
              <a:spcAft>
                <a:spcPts val="0"/>
              </a:spcAft>
              <a:buSzPct val="100000"/>
            </a:pPr>
            <a:r>
              <a:rPr lang="en" sz="1400"/>
              <a:t>SAVI, Rafael; WANGENHEIM, C.; BORGATTO, A. Um Modelo de Avaliação de Jogos Educacionais na Engenharia de Software. Anais do XXV Simpósio Brasileiro de Engenharia de Software (SBES 2011), São Paulo, 2011.</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4" name="Shape 464"/>
        <p:cNvGrpSpPr/>
        <p:nvPr/>
      </p:nvGrpSpPr>
      <p:grpSpPr>
        <a:xfrm>
          <a:off x="0" y="0"/>
          <a:ext cx="0" cy="0"/>
          <a:chOff x="0" y="0"/>
          <a:chExt cx="0" cy="0"/>
        </a:xfrm>
      </p:grpSpPr>
      <p:sp>
        <p:nvSpPr>
          <p:cNvPr id="465" name="Shape 46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Referências</a:t>
            </a:r>
          </a:p>
        </p:txBody>
      </p:sp>
      <p:sp>
        <p:nvSpPr>
          <p:cNvPr id="466" name="Shape 46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a:t>SE-RRG. Disponível em: &lt;</a:t>
            </a:r>
            <a:r>
              <a:rPr lang="en" u="sng">
                <a:hlinkClick r:id="rId3"/>
              </a:rPr>
              <a:t>http://www.inf.furb.br/~fabiane/serpg2/</a:t>
            </a:r>
            <a:r>
              <a:rPr lang="en"/>
              <a:t>&gt;. Acesso em: 03 Jun 2017.</a:t>
            </a:r>
            <a:br>
              <a:rPr lang="en"/>
            </a:br>
          </a:p>
          <a:p>
            <a:pPr indent="-228600" lvl="0" marL="457200" rtl="0">
              <a:spcBef>
                <a:spcPts val="0"/>
              </a:spcBef>
            </a:pPr>
            <a:r>
              <a:rPr lang="en"/>
              <a:t>ROSA, Ricardo; KIELING, Eric. PLANAGER: Um Jogo para Apoiar o Ensino de Gerência de Projetos de Software. Disponível em: &lt;</a:t>
            </a:r>
            <a:r>
              <a:rPr lang="en" u="sng">
                <a:hlinkClick r:id="rId4"/>
              </a:rPr>
              <a:t>http://www.mct.gov.br/upd_blob/0018/18361.pdf</a:t>
            </a:r>
            <a:r>
              <a:rPr lang="en"/>
              <a:t>&gt;. Acesso em: 03 Jun 2017.</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x="0" y="0"/>
          <a:ext cx="0" cy="0"/>
          <a:chOff x="0" y="0"/>
          <a:chExt cx="0" cy="0"/>
        </a:xfrm>
      </p:grpSpPr>
      <p:sp>
        <p:nvSpPr>
          <p:cNvPr id="98" name="Shape 9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Década de 70</a:t>
            </a:r>
          </a:p>
        </p:txBody>
      </p:sp>
      <p:sp>
        <p:nvSpPr>
          <p:cNvPr id="99" name="Shape 99"/>
          <p:cNvSpPr txBox="1"/>
          <p:nvPr>
            <p:ph idx="1" type="body"/>
          </p:nvPr>
        </p:nvSpPr>
        <p:spPr>
          <a:xfrm>
            <a:off x="311700" y="1152475"/>
            <a:ext cx="3999900" cy="3416400"/>
          </a:xfrm>
          <a:prstGeom prst="rect">
            <a:avLst/>
          </a:prstGeom>
        </p:spPr>
        <p:txBody>
          <a:bodyPr anchorCtr="0" anchor="t" bIns="91425" lIns="91425" rIns="91425" tIns="91425">
            <a:noAutofit/>
          </a:bodyPr>
          <a:lstStyle/>
          <a:p>
            <a:pPr indent="-342900" lvl="0" marL="457200" rtl="0">
              <a:spcBef>
                <a:spcPts val="0"/>
              </a:spcBef>
              <a:buSzPct val="100000"/>
            </a:pPr>
            <a:r>
              <a:rPr lang="en" sz="1800"/>
              <a:t>Com os avanços da tecnologia empresas como a </a:t>
            </a:r>
            <a:r>
              <a:rPr i="1" lang="en" sz="1800"/>
              <a:t>Magnovox </a:t>
            </a:r>
            <a:r>
              <a:rPr lang="en" sz="1800"/>
              <a:t>começaram a considerar a comercialização de jogos.</a:t>
            </a:r>
          </a:p>
          <a:p>
            <a:pPr indent="-342900" lvl="0" marL="457200">
              <a:spcBef>
                <a:spcPts val="0"/>
              </a:spcBef>
              <a:buSzPct val="100000"/>
            </a:pPr>
            <a:r>
              <a:rPr lang="en" sz="1800"/>
              <a:t>Tendo como base </a:t>
            </a:r>
            <a:r>
              <a:rPr i="1" lang="en" sz="1800"/>
              <a:t>Spacewar! </a:t>
            </a:r>
            <a:r>
              <a:rPr lang="en" sz="1800"/>
              <a:t>o jogo </a:t>
            </a:r>
            <a:r>
              <a:rPr i="1" lang="en" sz="1800"/>
              <a:t>Computer Space </a:t>
            </a:r>
            <a:r>
              <a:rPr lang="en" sz="1800"/>
              <a:t>foi desenvolvido, sendo o primeiro jogo de fliperama.</a:t>
            </a:r>
          </a:p>
        </p:txBody>
      </p:sp>
      <p:pic>
        <p:nvPicPr>
          <p:cNvPr id="100" name="Shape 100"/>
          <p:cNvPicPr preferRelativeResize="0"/>
          <p:nvPr/>
        </p:nvPicPr>
        <p:blipFill>
          <a:blip r:embed="rId3">
            <a:alphaModFix/>
          </a:blip>
          <a:stretch>
            <a:fillRect/>
          </a:stretch>
        </p:blipFill>
        <p:spPr>
          <a:xfrm>
            <a:off x="4832400" y="1360717"/>
            <a:ext cx="3999900" cy="29999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Década de 70</a:t>
            </a:r>
          </a:p>
        </p:txBody>
      </p:sp>
      <p:sp>
        <p:nvSpPr>
          <p:cNvPr id="106" name="Shape 106"/>
          <p:cNvSpPr txBox="1"/>
          <p:nvPr>
            <p:ph idx="1" type="body"/>
          </p:nvPr>
        </p:nvSpPr>
        <p:spPr>
          <a:xfrm>
            <a:off x="311700" y="1152475"/>
            <a:ext cx="4220100" cy="3416400"/>
          </a:xfrm>
          <a:prstGeom prst="rect">
            <a:avLst/>
          </a:prstGeom>
        </p:spPr>
        <p:txBody>
          <a:bodyPr anchorCtr="0" anchor="t" bIns="91425" lIns="91425" rIns="91425" tIns="91425">
            <a:noAutofit/>
          </a:bodyPr>
          <a:lstStyle/>
          <a:p>
            <a:pPr indent="-342900" lvl="0" marL="457200" rtl="0">
              <a:spcBef>
                <a:spcPts val="0"/>
              </a:spcBef>
              <a:buSzPct val="100000"/>
            </a:pPr>
            <a:r>
              <a:rPr lang="en" sz="1800"/>
              <a:t>Allan Alcorn desenvolve o jogo </a:t>
            </a:r>
            <a:r>
              <a:rPr i="1" lang="en" sz="1800"/>
              <a:t>Pong.</a:t>
            </a:r>
          </a:p>
          <a:p>
            <a:pPr indent="-342900" lvl="0" marL="457200" rtl="0">
              <a:spcBef>
                <a:spcPts val="0"/>
              </a:spcBef>
              <a:buSzPct val="100000"/>
            </a:pPr>
            <a:r>
              <a:rPr lang="en" sz="1800"/>
              <a:t>O jogo é um sucesso tão grande que gera diversas versões diferentes, o que causa a saturação do mercado em 1974.</a:t>
            </a:r>
          </a:p>
          <a:p>
            <a:pPr indent="-342900" lvl="0" marL="457200" rtl="0">
              <a:spcBef>
                <a:spcPts val="0"/>
              </a:spcBef>
              <a:buSzPct val="100000"/>
            </a:pPr>
            <a:r>
              <a:rPr lang="en" sz="1800"/>
              <a:t>O sucesso impulsiona a venda da primeira geração de consoles. Estes consoles eram dedicados à rodar exclusivamente um único jogo.</a:t>
            </a:r>
          </a:p>
        </p:txBody>
      </p:sp>
      <p:pic>
        <p:nvPicPr>
          <p:cNvPr descr="File:Pong.svg - Wikimedia Commons" id="107" name="Shape 107"/>
          <p:cNvPicPr preferRelativeResize="0"/>
          <p:nvPr/>
        </p:nvPicPr>
        <p:blipFill>
          <a:blip r:embed="rId3">
            <a:alphaModFix/>
          </a:blip>
          <a:stretch>
            <a:fillRect/>
          </a:stretch>
        </p:blipFill>
        <p:spPr>
          <a:xfrm>
            <a:off x="4832400" y="1453269"/>
            <a:ext cx="3999900" cy="299993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Década de 70</a:t>
            </a:r>
          </a:p>
        </p:txBody>
      </p:sp>
      <p:sp>
        <p:nvSpPr>
          <p:cNvPr id="113" name="Shape 113"/>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342900" lvl="0" marL="457200" rtl="0">
              <a:spcBef>
                <a:spcPts val="0"/>
              </a:spcBef>
              <a:buSzPct val="100000"/>
            </a:pPr>
            <a:r>
              <a:rPr lang="en" sz="1800"/>
              <a:t>Na década de 70 surgiram também os jogos controlados por mainframe, porém estes jogos não foram amplamente produzidos ou distribuídos amplamente.</a:t>
            </a:r>
          </a:p>
          <a:p>
            <a:pPr indent="-342900" lvl="0" marL="457200" rtl="0">
              <a:spcBef>
                <a:spcPts val="0"/>
              </a:spcBef>
              <a:buSzPct val="100000"/>
            </a:pPr>
            <a:r>
              <a:rPr lang="en" sz="1800"/>
              <a:t>Não haviam programadores com este nível de experiência interessados em desenvolver produtos para o entretenimento.</a:t>
            </a: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